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00" r:id="rId5"/>
    <p:sldId id="261" r:id="rId6"/>
    <p:sldId id="357" r:id="rId7"/>
    <p:sldId id="378" r:id="rId8"/>
    <p:sldId id="364" r:id="rId9"/>
    <p:sldId id="362" r:id="rId10"/>
    <p:sldId id="355" r:id="rId11"/>
    <p:sldId id="359" r:id="rId12"/>
    <p:sldId id="367" r:id="rId13"/>
    <p:sldId id="360" r:id="rId14"/>
    <p:sldId id="365" r:id="rId15"/>
    <p:sldId id="368" r:id="rId16"/>
    <p:sldId id="366" r:id="rId17"/>
    <p:sldId id="361" r:id="rId18"/>
    <p:sldId id="369" r:id="rId19"/>
    <p:sldId id="388" r:id="rId20"/>
    <p:sldId id="370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ry Guidry" initials="TG" lastIdx="2" clrIdx="0">
    <p:extLst>
      <p:ext uri="{19B8F6BF-5375-455C-9EA6-DF929625EA0E}">
        <p15:presenceInfo xmlns:p15="http://schemas.microsoft.com/office/powerpoint/2012/main" userId="S::Terry.Guidry@amequity.com::616f774b-946f-4b4b-987d-ccdf603636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04"/>
    <a:srgbClr val="000508"/>
    <a:srgbClr val="00070C"/>
    <a:srgbClr val="6EEE40"/>
    <a:srgbClr val="410099"/>
    <a:srgbClr val="FFFF00"/>
    <a:srgbClr val="000000"/>
    <a:srgbClr val="00CC00"/>
    <a:srgbClr val="DF5829"/>
    <a:srgbClr val="9F2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91EBBBCC-DAD2-459C-BE2E-F6DE35CF9A2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96357" autoAdjust="0"/>
  </p:normalViewPr>
  <p:slideViewPr>
    <p:cSldViewPr snapToGrid="0" snapToObjects="1">
      <p:cViewPr varScale="1">
        <p:scale>
          <a:sx n="155" d="100"/>
          <a:sy n="155" d="100"/>
        </p:scale>
        <p:origin x="174" y="174"/>
      </p:cViewPr>
      <p:guideLst>
        <p:guide pos="3840"/>
        <p:guide orient="horz" pos="528"/>
      </p:guideLst>
    </p:cSldViewPr>
  </p:slideViewPr>
  <p:outlineViewPr>
    <p:cViewPr>
      <p:scale>
        <a:sx n="33" d="100"/>
        <a:sy n="33" d="100"/>
      </p:scale>
      <p:origin x="0" y="-137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09F82A-736D-B443-8278-2C1AD630F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4A5BB-0573-F74E-8ABA-1BFDA8C10F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D9CBD-BF2C-DD4D-B9A7-1A2A62A7342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935A5-8BA1-4042-BEBF-7CAAF16B0F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80143-90C0-8E44-95A5-079EBC1F7A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33F15-7A88-194D-952F-A3ABA0250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73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07B79-6863-0D47-B7E0-C49CAD5F7E2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BEA3D-F8DE-FB4D-99B4-836A390C5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BEA3D-F8DE-FB4D-99B4-836A390C5E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8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BEA3D-F8DE-FB4D-99B4-836A390C5E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5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ight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402746B-C4CC-7648-B4CF-884A7F0E7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261"/>
          <a:stretch/>
        </p:blipFill>
        <p:spPr>
          <a:xfrm>
            <a:off x="0" y="0"/>
            <a:ext cx="102095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17C5E-49BC-C242-BE22-54F7E04F3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3128211"/>
            <a:ext cx="6096000" cy="229389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E476D-70E5-304E-800F-208435F11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130" y="5450681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6B77CF6A-4A8E-4580-A555-BED4032672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45863" y="-14165"/>
            <a:ext cx="5571690" cy="6906197"/>
          </a:xfrm>
          <a:custGeom>
            <a:avLst/>
            <a:gdLst>
              <a:gd name="connsiteX0" fmla="*/ 0 w 12322175"/>
              <a:gd name="connsiteY0" fmla="*/ 13716000 h 13716000"/>
              <a:gd name="connsiteX1" fmla="*/ 3080544 w 12322175"/>
              <a:gd name="connsiteY1" fmla="*/ 0 h 13716000"/>
              <a:gd name="connsiteX2" fmla="*/ 12322175 w 12322175"/>
              <a:gd name="connsiteY2" fmla="*/ 0 h 13716000"/>
              <a:gd name="connsiteX3" fmla="*/ 9241631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3080544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5534986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8035997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0994053"/>
              <a:gd name="connsiteY0" fmla="*/ 13716000 h 13716000"/>
              <a:gd name="connsiteX1" fmla="*/ 6707875 w 10994053"/>
              <a:gd name="connsiteY1" fmla="*/ 0 h 13716000"/>
              <a:gd name="connsiteX2" fmla="*/ 10994053 w 10994053"/>
              <a:gd name="connsiteY2" fmla="*/ 0 h 13716000"/>
              <a:gd name="connsiteX3" fmla="*/ 10969530 w 10994053"/>
              <a:gd name="connsiteY3" fmla="*/ 13716000 h 13716000"/>
              <a:gd name="connsiteX4" fmla="*/ 0 w 10994053"/>
              <a:gd name="connsiteY4" fmla="*/ 13716000 h 13716000"/>
              <a:gd name="connsiteX0" fmla="*/ 0 w 11138393"/>
              <a:gd name="connsiteY0" fmla="*/ 13932568 h 13932568"/>
              <a:gd name="connsiteX1" fmla="*/ 6852215 w 11138393"/>
              <a:gd name="connsiteY1" fmla="*/ 0 h 13932568"/>
              <a:gd name="connsiteX2" fmla="*/ 11138393 w 11138393"/>
              <a:gd name="connsiteY2" fmla="*/ 0 h 13932568"/>
              <a:gd name="connsiteX3" fmla="*/ 11113870 w 11138393"/>
              <a:gd name="connsiteY3" fmla="*/ 13716000 h 13932568"/>
              <a:gd name="connsiteX4" fmla="*/ 0 w 11138393"/>
              <a:gd name="connsiteY4" fmla="*/ 13932568 h 13932568"/>
              <a:gd name="connsiteX0" fmla="*/ 0 w 11186764"/>
              <a:gd name="connsiteY0" fmla="*/ 13932568 h 13956630"/>
              <a:gd name="connsiteX1" fmla="*/ 6852215 w 11186764"/>
              <a:gd name="connsiteY1" fmla="*/ 0 h 13956630"/>
              <a:gd name="connsiteX2" fmla="*/ 11138393 w 11186764"/>
              <a:gd name="connsiteY2" fmla="*/ 0 h 13956630"/>
              <a:gd name="connsiteX3" fmla="*/ 11186041 w 11186764"/>
              <a:gd name="connsiteY3" fmla="*/ 13956630 h 13956630"/>
              <a:gd name="connsiteX4" fmla="*/ 0 w 11186764"/>
              <a:gd name="connsiteY4" fmla="*/ 13932568 h 13956630"/>
              <a:gd name="connsiteX0" fmla="*/ 0 w 11278178"/>
              <a:gd name="connsiteY0" fmla="*/ 13908506 h 13956630"/>
              <a:gd name="connsiteX1" fmla="*/ 6943629 w 11278178"/>
              <a:gd name="connsiteY1" fmla="*/ 0 h 13956630"/>
              <a:gd name="connsiteX2" fmla="*/ 11229807 w 11278178"/>
              <a:gd name="connsiteY2" fmla="*/ 0 h 13956630"/>
              <a:gd name="connsiteX3" fmla="*/ 11277455 w 11278178"/>
              <a:gd name="connsiteY3" fmla="*/ 13956630 h 13956630"/>
              <a:gd name="connsiteX4" fmla="*/ 0 w 11278178"/>
              <a:gd name="connsiteY4" fmla="*/ 13908506 h 13956630"/>
              <a:gd name="connsiteX0" fmla="*/ 0 w 11278178"/>
              <a:gd name="connsiteY0" fmla="*/ 13908506 h 13956630"/>
              <a:gd name="connsiteX1" fmla="*/ 6905539 w 11278178"/>
              <a:gd name="connsiteY1" fmla="*/ 57150 h 13956630"/>
              <a:gd name="connsiteX2" fmla="*/ 11229807 w 11278178"/>
              <a:gd name="connsiteY2" fmla="*/ 0 h 13956630"/>
              <a:gd name="connsiteX3" fmla="*/ 11277455 w 11278178"/>
              <a:gd name="connsiteY3" fmla="*/ 13956630 h 13956630"/>
              <a:gd name="connsiteX4" fmla="*/ 0 w 11278178"/>
              <a:gd name="connsiteY4" fmla="*/ 13908506 h 13956630"/>
              <a:gd name="connsiteX0" fmla="*/ 0 w 11277850"/>
              <a:gd name="connsiteY0" fmla="*/ 13851356 h 13899480"/>
              <a:gd name="connsiteX1" fmla="*/ 6905539 w 11277850"/>
              <a:gd name="connsiteY1" fmla="*/ 0 h 13899480"/>
              <a:gd name="connsiteX2" fmla="*/ 11172671 w 11277850"/>
              <a:gd name="connsiteY2" fmla="*/ 0 h 13899480"/>
              <a:gd name="connsiteX3" fmla="*/ 11277455 w 11277850"/>
              <a:gd name="connsiteY3" fmla="*/ 13899480 h 13899480"/>
              <a:gd name="connsiteX4" fmla="*/ 0 w 11277850"/>
              <a:gd name="connsiteY4" fmla="*/ 13851356 h 13899480"/>
              <a:gd name="connsiteX0" fmla="*/ 0 w 11277852"/>
              <a:gd name="connsiteY0" fmla="*/ 13851356 h 13899480"/>
              <a:gd name="connsiteX1" fmla="*/ 6888128 w 11277852"/>
              <a:gd name="connsiteY1" fmla="*/ 34834 h 13899480"/>
              <a:gd name="connsiteX2" fmla="*/ 11172671 w 11277852"/>
              <a:gd name="connsiteY2" fmla="*/ 0 h 13899480"/>
              <a:gd name="connsiteX3" fmla="*/ 11277455 w 11277852"/>
              <a:gd name="connsiteY3" fmla="*/ 13899480 h 13899480"/>
              <a:gd name="connsiteX4" fmla="*/ 0 w 11277852"/>
              <a:gd name="connsiteY4" fmla="*/ 13851356 h 13899480"/>
              <a:gd name="connsiteX0" fmla="*/ 0 w 11277914"/>
              <a:gd name="connsiteY0" fmla="*/ 13816522 h 13864646"/>
              <a:gd name="connsiteX1" fmla="*/ 6888128 w 11277914"/>
              <a:gd name="connsiteY1" fmla="*/ 0 h 13864646"/>
              <a:gd name="connsiteX2" fmla="*/ 11190083 w 11277914"/>
              <a:gd name="connsiteY2" fmla="*/ 0 h 13864646"/>
              <a:gd name="connsiteX3" fmla="*/ 11277455 w 11277914"/>
              <a:gd name="connsiteY3" fmla="*/ 13864646 h 13864646"/>
              <a:gd name="connsiteX4" fmla="*/ 0 w 11277914"/>
              <a:gd name="connsiteY4" fmla="*/ 13816522 h 13864646"/>
              <a:gd name="connsiteX0" fmla="*/ 0 w 11225676"/>
              <a:gd name="connsiteY0" fmla="*/ 13833940 h 13864646"/>
              <a:gd name="connsiteX1" fmla="*/ 6835890 w 11225676"/>
              <a:gd name="connsiteY1" fmla="*/ 0 h 13864646"/>
              <a:gd name="connsiteX2" fmla="*/ 11137845 w 11225676"/>
              <a:gd name="connsiteY2" fmla="*/ 0 h 13864646"/>
              <a:gd name="connsiteX3" fmla="*/ 11225217 w 11225676"/>
              <a:gd name="connsiteY3" fmla="*/ 13864646 h 13864646"/>
              <a:gd name="connsiteX4" fmla="*/ 0 w 11225676"/>
              <a:gd name="connsiteY4" fmla="*/ 13833940 h 13864646"/>
              <a:gd name="connsiteX0" fmla="*/ 0 w 11225676"/>
              <a:gd name="connsiteY0" fmla="*/ 13799106 h 13864646"/>
              <a:gd name="connsiteX1" fmla="*/ 6835890 w 11225676"/>
              <a:gd name="connsiteY1" fmla="*/ 0 h 13864646"/>
              <a:gd name="connsiteX2" fmla="*/ 11137845 w 11225676"/>
              <a:gd name="connsiteY2" fmla="*/ 0 h 13864646"/>
              <a:gd name="connsiteX3" fmla="*/ 11225217 w 11225676"/>
              <a:gd name="connsiteY3" fmla="*/ 13864646 h 13864646"/>
              <a:gd name="connsiteX4" fmla="*/ 0 w 11225676"/>
              <a:gd name="connsiteY4" fmla="*/ 13799106 h 13864646"/>
              <a:gd name="connsiteX0" fmla="*/ 0 w 11140478"/>
              <a:gd name="connsiteY0" fmla="*/ 13799106 h 13812394"/>
              <a:gd name="connsiteX1" fmla="*/ 6835890 w 11140478"/>
              <a:gd name="connsiteY1" fmla="*/ 0 h 13812394"/>
              <a:gd name="connsiteX2" fmla="*/ 11137845 w 11140478"/>
              <a:gd name="connsiteY2" fmla="*/ 0 h 13812394"/>
              <a:gd name="connsiteX3" fmla="*/ 11138155 w 11140478"/>
              <a:gd name="connsiteY3" fmla="*/ 13812394 h 13812394"/>
              <a:gd name="connsiteX4" fmla="*/ 0 w 11140478"/>
              <a:gd name="connsiteY4" fmla="*/ 13799106 h 1381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0478" h="13812394">
                <a:moveTo>
                  <a:pt x="0" y="13799106"/>
                </a:moveTo>
                <a:lnTo>
                  <a:pt x="6835890" y="0"/>
                </a:lnTo>
                <a:lnTo>
                  <a:pt x="11137845" y="0"/>
                </a:lnTo>
                <a:cubicBezTo>
                  <a:pt x="11129671" y="4572000"/>
                  <a:pt x="11146329" y="9240394"/>
                  <a:pt x="11138155" y="13812394"/>
                </a:cubicBezTo>
                <a:lnTo>
                  <a:pt x="0" y="13799106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622D179-8B00-44C3-B757-EA5444E00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51" y="548640"/>
            <a:ext cx="2514600" cy="3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82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B857F-F05E-4DFE-8A46-D019E64F86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8518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A720F-0ECC-4627-ADD7-D8765A4D5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-3071" y="0"/>
            <a:ext cx="12195069" cy="6858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73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person, elevator&#10;&#10;Description automatically generated">
            <a:extLst>
              <a:ext uri="{FF2B5EF4-FFF2-40B4-BE49-F238E27FC236}">
                <a16:creationId xmlns:a16="http://schemas.microsoft.com/office/drawing/2014/main" id="{D747DD34-32E8-41F6-B3AF-5141BC4FE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364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8A089E-7CC7-4844-B292-3D140E36E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-1" y="0"/>
            <a:ext cx="12192000" cy="685799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8462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standing, dressed&#10;&#10;Description automatically generated">
            <a:extLst>
              <a:ext uri="{FF2B5EF4-FFF2-40B4-BE49-F238E27FC236}">
                <a16:creationId xmlns:a16="http://schemas.microsoft.com/office/drawing/2014/main" id="{9985F0FF-E17B-4136-A327-DA3EC0A6C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0" y="0"/>
            <a:ext cx="12188904" cy="685799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852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33D95248-7D93-487D-9E95-6C08933A3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0" y="0"/>
            <a:ext cx="12188904" cy="685799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430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67C6BFA-A5F2-47DB-9076-32C3DD604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-3096" y="0"/>
            <a:ext cx="12192000" cy="685799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917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stimonial-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402746B-C4CC-7648-B4CF-884A7F0E7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317500" dist="63500" dir="5400000" algn="ctr" rotWithShape="0">
              <a:schemeClr val="bg2">
                <a:alpha val="5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17C5E-49BC-C242-BE22-54F7E04F38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1133"/>
            <a:ext cx="8686800" cy="45974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14000"/>
              </a:lnSpc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testimonial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E476D-70E5-304E-800F-208435F11F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5718571"/>
            <a:ext cx="5600700" cy="421482"/>
          </a:xfrm>
        </p:spPr>
        <p:txBody>
          <a:bodyPr anchor="t"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0701D-F1B0-3148-9837-50F6CE6813F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0B27F7E-CFEF-4992-AE9D-97511542E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530351" y="548640"/>
            <a:ext cx="993649" cy="3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05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3A390DA-2AEC-4931-A80B-30DC851B9E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0411" y="-43130"/>
            <a:ext cx="5581847" cy="6952887"/>
          </a:xfrm>
          <a:custGeom>
            <a:avLst/>
            <a:gdLst>
              <a:gd name="connsiteX0" fmla="*/ 0 w 12322175"/>
              <a:gd name="connsiteY0" fmla="*/ 13716000 h 13716000"/>
              <a:gd name="connsiteX1" fmla="*/ 3080544 w 12322175"/>
              <a:gd name="connsiteY1" fmla="*/ 0 h 13716000"/>
              <a:gd name="connsiteX2" fmla="*/ 12322175 w 12322175"/>
              <a:gd name="connsiteY2" fmla="*/ 0 h 13716000"/>
              <a:gd name="connsiteX3" fmla="*/ 9241631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3080544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5534986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8035997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0994053"/>
              <a:gd name="connsiteY0" fmla="*/ 13716000 h 13716000"/>
              <a:gd name="connsiteX1" fmla="*/ 6707875 w 10994053"/>
              <a:gd name="connsiteY1" fmla="*/ 0 h 13716000"/>
              <a:gd name="connsiteX2" fmla="*/ 10994053 w 10994053"/>
              <a:gd name="connsiteY2" fmla="*/ 0 h 13716000"/>
              <a:gd name="connsiteX3" fmla="*/ 10969530 w 10994053"/>
              <a:gd name="connsiteY3" fmla="*/ 13716000 h 13716000"/>
              <a:gd name="connsiteX4" fmla="*/ 0 w 10994053"/>
              <a:gd name="connsiteY4" fmla="*/ 13716000 h 13716000"/>
              <a:gd name="connsiteX0" fmla="*/ 0 w 10994053"/>
              <a:gd name="connsiteY0" fmla="*/ 13716000 h 13716000"/>
              <a:gd name="connsiteX1" fmla="*/ 6707875 w 10994053"/>
              <a:gd name="connsiteY1" fmla="*/ 0 h 13716000"/>
              <a:gd name="connsiteX2" fmla="*/ 10994053 w 10994053"/>
              <a:gd name="connsiteY2" fmla="*/ 0 h 13716000"/>
              <a:gd name="connsiteX3" fmla="*/ 10952282 w 10994053"/>
              <a:gd name="connsiteY3" fmla="*/ 13716000 h 13716000"/>
              <a:gd name="connsiteX4" fmla="*/ 0 w 10994053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4053" h="13716000">
                <a:moveTo>
                  <a:pt x="0" y="13716000"/>
                </a:moveTo>
                <a:lnTo>
                  <a:pt x="6707875" y="0"/>
                </a:lnTo>
                <a:lnTo>
                  <a:pt x="10994053" y="0"/>
                </a:lnTo>
                <a:cubicBezTo>
                  <a:pt x="10985879" y="4572000"/>
                  <a:pt x="10960456" y="9144000"/>
                  <a:pt x="10952282" y="13716000"/>
                </a:cubicBezTo>
                <a:lnTo>
                  <a:pt x="0" y="1371600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B76064-842F-4E7C-9DB5-EB391E3B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8292372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1FD8C5E-DB1C-4E2A-958B-0E597C5A5B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76" y="1359798"/>
            <a:ext cx="8286388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6C843D-97BD-428C-B738-F93A4DB0870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5301" y="2441275"/>
            <a:ext cx="6328193" cy="362346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FA72D7AC-EA06-4686-82FE-35FBF970A7C5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CF80D5-3FD3-4629-A861-30ACDB8A5353}"/>
              </a:ext>
            </a:extLst>
          </p:cNvPr>
          <p:cNvCxnSpPr>
            <a:cxnSpLocks/>
          </p:cNvCxnSpPr>
          <p:nvPr userDrawn="1"/>
        </p:nvCxnSpPr>
        <p:spPr>
          <a:xfrm>
            <a:off x="1262063" y="293077"/>
            <a:ext cx="84512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43824D7-16C1-48EA-B2D7-70DF840A0363}"/>
              </a:ext>
            </a:extLst>
          </p:cNvPr>
          <p:cNvSpPr txBox="1"/>
          <p:nvPr userDrawn="1"/>
        </p:nvSpPr>
        <p:spPr>
          <a:xfrm>
            <a:off x="0" y="6547166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2942F-56B4-42C8-87A7-82157DD7A04C}"/>
              </a:ext>
            </a:extLst>
          </p:cNvPr>
          <p:cNvSpPr txBox="1"/>
          <p:nvPr userDrawn="1"/>
        </p:nvSpPr>
        <p:spPr>
          <a:xfrm>
            <a:off x="12560060" y="1523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684823C5-C0D1-4AE2-A02F-AFFA89558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0485"/>
          <a:stretch/>
        </p:blipFill>
        <p:spPr>
          <a:xfrm>
            <a:off x="495300" y="175309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15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BDA5F7AA-42EF-C946-9FF9-95E5DB7DE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C0100-9B01-9E4B-908A-992AD88168D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52F61F9-77AD-4F4F-99D8-CA3BC727BB78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FB3184-53A3-4A88-927E-EA01E834589A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C655043B-6D99-46A3-8CCA-1E10AA099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9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BA3624-02A7-4D4F-843E-89AB121DA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375"/>
          <a:stretch/>
        </p:blipFill>
        <p:spPr>
          <a:xfrm>
            <a:off x="0" y="0"/>
            <a:ext cx="104394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08B8E7-A85F-4B41-A1FB-969AE6A8D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3104147"/>
            <a:ext cx="6025816" cy="231795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DF39E57-0A21-AB41-8E0C-E843D6B22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130" y="5450681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57A090C-E6A2-4EB6-8B47-6857E5A3D0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45863" y="-14165"/>
            <a:ext cx="5571690" cy="6906197"/>
          </a:xfrm>
          <a:custGeom>
            <a:avLst/>
            <a:gdLst>
              <a:gd name="connsiteX0" fmla="*/ 0 w 12322175"/>
              <a:gd name="connsiteY0" fmla="*/ 13716000 h 13716000"/>
              <a:gd name="connsiteX1" fmla="*/ 3080544 w 12322175"/>
              <a:gd name="connsiteY1" fmla="*/ 0 h 13716000"/>
              <a:gd name="connsiteX2" fmla="*/ 12322175 w 12322175"/>
              <a:gd name="connsiteY2" fmla="*/ 0 h 13716000"/>
              <a:gd name="connsiteX3" fmla="*/ 9241631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3080544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5534986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2322175"/>
              <a:gd name="connsiteY0" fmla="*/ 13716000 h 13716000"/>
              <a:gd name="connsiteX1" fmla="*/ 8035997 w 12322175"/>
              <a:gd name="connsiteY1" fmla="*/ 0 h 13716000"/>
              <a:gd name="connsiteX2" fmla="*/ 12322175 w 12322175"/>
              <a:gd name="connsiteY2" fmla="*/ 0 h 13716000"/>
              <a:gd name="connsiteX3" fmla="*/ 12297652 w 12322175"/>
              <a:gd name="connsiteY3" fmla="*/ 13716000 h 13716000"/>
              <a:gd name="connsiteX4" fmla="*/ 0 w 12322175"/>
              <a:gd name="connsiteY4" fmla="*/ 13716000 h 13716000"/>
              <a:gd name="connsiteX0" fmla="*/ 0 w 10994053"/>
              <a:gd name="connsiteY0" fmla="*/ 13716000 h 13716000"/>
              <a:gd name="connsiteX1" fmla="*/ 6707875 w 10994053"/>
              <a:gd name="connsiteY1" fmla="*/ 0 h 13716000"/>
              <a:gd name="connsiteX2" fmla="*/ 10994053 w 10994053"/>
              <a:gd name="connsiteY2" fmla="*/ 0 h 13716000"/>
              <a:gd name="connsiteX3" fmla="*/ 10969530 w 10994053"/>
              <a:gd name="connsiteY3" fmla="*/ 13716000 h 13716000"/>
              <a:gd name="connsiteX4" fmla="*/ 0 w 10994053"/>
              <a:gd name="connsiteY4" fmla="*/ 13716000 h 13716000"/>
              <a:gd name="connsiteX0" fmla="*/ 0 w 11138393"/>
              <a:gd name="connsiteY0" fmla="*/ 13932568 h 13932568"/>
              <a:gd name="connsiteX1" fmla="*/ 6852215 w 11138393"/>
              <a:gd name="connsiteY1" fmla="*/ 0 h 13932568"/>
              <a:gd name="connsiteX2" fmla="*/ 11138393 w 11138393"/>
              <a:gd name="connsiteY2" fmla="*/ 0 h 13932568"/>
              <a:gd name="connsiteX3" fmla="*/ 11113870 w 11138393"/>
              <a:gd name="connsiteY3" fmla="*/ 13716000 h 13932568"/>
              <a:gd name="connsiteX4" fmla="*/ 0 w 11138393"/>
              <a:gd name="connsiteY4" fmla="*/ 13932568 h 13932568"/>
              <a:gd name="connsiteX0" fmla="*/ 0 w 11186764"/>
              <a:gd name="connsiteY0" fmla="*/ 13932568 h 13956630"/>
              <a:gd name="connsiteX1" fmla="*/ 6852215 w 11186764"/>
              <a:gd name="connsiteY1" fmla="*/ 0 h 13956630"/>
              <a:gd name="connsiteX2" fmla="*/ 11138393 w 11186764"/>
              <a:gd name="connsiteY2" fmla="*/ 0 h 13956630"/>
              <a:gd name="connsiteX3" fmla="*/ 11186041 w 11186764"/>
              <a:gd name="connsiteY3" fmla="*/ 13956630 h 13956630"/>
              <a:gd name="connsiteX4" fmla="*/ 0 w 11186764"/>
              <a:gd name="connsiteY4" fmla="*/ 13932568 h 13956630"/>
              <a:gd name="connsiteX0" fmla="*/ 0 w 11278178"/>
              <a:gd name="connsiteY0" fmla="*/ 13908506 h 13956630"/>
              <a:gd name="connsiteX1" fmla="*/ 6943629 w 11278178"/>
              <a:gd name="connsiteY1" fmla="*/ 0 h 13956630"/>
              <a:gd name="connsiteX2" fmla="*/ 11229807 w 11278178"/>
              <a:gd name="connsiteY2" fmla="*/ 0 h 13956630"/>
              <a:gd name="connsiteX3" fmla="*/ 11277455 w 11278178"/>
              <a:gd name="connsiteY3" fmla="*/ 13956630 h 13956630"/>
              <a:gd name="connsiteX4" fmla="*/ 0 w 11278178"/>
              <a:gd name="connsiteY4" fmla="*/ 13908506 h 13956630"/>
              <a:gd name="connsiteX0" fmla="*/ 0 w 11278178"/>
              <a:gd name="connsiteY0" fmla="*/ 13908506 h 13956630"/>
              <a:gd name="connsiteX1" fmla="*/ 6905539 w 11278178"/>
              <a:gd name="connsiteY1" fmla="*/ 57150 h 13956630"/>
              <a:gd name="connsiteX2" fmla="*/ 11229807 w 11278178"/>
              <a:gd name="connsiteY2" fmla="*/ 0 h 13956630"/>
              <a:gd name="connsiteX3" fmla="*/ 11277455 w 11278178"/>
              <a:gd name="connsiteY3" fmla="*/ 13956630 h 13956630"/>
              <a:gd name="connsiteX4" fmla="*/ 0 w 11278178"/>
              <a:gd name="connsiteY4" fmla="*/ 13908506 h 13956630"/>
              <a:gd name="connsiteX0" fmla="*/ 0 w 11277850"/>
              <a:gd name="connsiteY0" fmla="*/ 13851356 h 13899480"/>
              <a:gd name="connsiteX1" fmla="*/ 6905539 w 11277850"/>
              <a:gd name="connsiteY1" fmla="*/ 0 h 13899480"/>
              <a:gd name="connsiteX2" fmla="*/ 11172671 w 11277850"/>
              <a:gd name="connsiteY2" fmla="*/ 0 h 13899480"/>
              <a:gd name="connsiteX3" fmla="*/ 11277455 w 11277850"/>
              <a:gd name="connsiteY3" fmla="*/ 13899480 h 13899480"/>
              <a:gd name="connsiteX4" fmla="*/ 0 w 11277850"/>
              <a:gd name="connsiteY4" fmla="*/ 13851356 h 13899480"/>
              <a:gd name="connsiteX0" fmla="*/ 0 w 11277852"/>
              <a:gd name="connsiteY0" fmla="*/ 13851356 h 13899480"/>
              <a:gd name="connsiteX1" fmla="*/ 6888128 w 11277852"/>
              <a:gd name="connsiteY1" fmla="*/ 34834 h 13899480"/>
              <a:gd name="connsiteX2" fmla="*/ 11172671 w 11277852"/>
              <a:gd name="connsiteY2" fmla="*/ 0 h 13899480"/>
              <a:gd name="connsiteX3" fmla="*/ 11277455 w 11277852"/>
              <a:gd name="connsiteY3" fmla="*/ 13899480 h 13899480"/>
              <a:gd name="connsiteX4" fmla="*/ 0 w 11277852"/>
              <a:gd name="connsiteY4" fmla="*/ 13851356 h 13899480"/>
              <a:gd name="connsiteX0" fmla="*/ 0 w 11277914"/>
              <a:gd name="connsiteY0" fmla="*/ 13816522 h 13864646"/>
              <a:gd name="connsiteX1" fmla="*/ 6888128 w 11277914"/>
              <a:gd name="connsiteY1" fmla="*/ 0 h 13864646"/>
              <a:gd name="connsiteX2" fmla="*/ 11190083 w 11277914"/>
              <a:gd name="connsiteY2" fmla="*/ 0 h 13864646"/>
              <a:gd name="connsiteX3" fmla="*/ 11277455 w 11277914"/>
              <a:gd name="connsiteY3" fmla="*/ 13864646 h 13864646"/>
              <a:gd name="connsiteX4" fmla="*/ 0 w 11277914"/>
              <a:gd name="connsiteY4" fmla="*/ 13816522 h 13864646"/>
              <a:gd name="connsiteX0" fmla="*/ 0 w 11225676"/>
              <a:gd name="connsiteY0" fmla="*/ 13833940 h 13864646"/>
              <a:gd name="connsiteX1" fmla="*/ 6835890 w 11225676"/>
              <a:gd name="connsiteY1" fmla="*/ 0 h 13864646"/>
              <a:gd name="connsiteX2" fmla="*/ 11137845 w 11225676"/>
              <a:gd name="connsiteY2" fmla="*/ 0 h 13864646"/>
              <a:gd name="connsiteX3" fmla="*/ 11225217 w 11225676"/>
              <a:gd name="connsiteY3" fmla="*/ 13864646 h 13864646"/>
              <a:gd name="connsiteX4" fmla="*/ 0 w 11225676"/>
              <a:gd name="connsiteY4" fmla="*/ 13833940 h 13864646"/>
              <a:gd name="connsiteX0" fmla="*/ 0 w 11225676"/>
              <a:gd name="connsiteY0" fmla="*/ 13799106 h 13864646"/>
              <a:gd name="connsiteX1" fmla="*/ 6835890 w 11225676"/>
              <a:gd name="connsiteY1" fmla="*/ 0 h 13864646"/>
              <a:gd name="connsiteX2" fmla="*/ 11137845 w 11225676"/>
              <a:gd name="connsiteY2" fmla="*/ 0 h 13864646"/>
              <a:gd name="connsiteX3" fmla="*/ 11225217 w 11225676"/>
              <a:gd name="connsiteY3" fmla="*/ 13864646 h 13864646"/>
              <a:gd name="connsiteX4" fmla="*/ 0 w 11225676"/>
              <a:gd name="connsiteY4" fmla="*/ 13799106 h 13864646"/>
              <a:gd name="connsiteX0" fmla="*/ 0 w 11140478"/>
              <a:gd name="connsiteY0" fmla="*/ 13799106 h 13812394"/>
              <a:gd name="connsiteX1" fmla="*/ 6835890 w 11140478"/>
              <a:gd name="connsiteY1" fmla="*/ 0 h 13812394"/>
              <a:gd name="connsiteX2" fmla="*/ 11137845 w 11140478"/>
              <a:gd name="connsiteY2" fmla="*/ 0 h 13812394"/>
              <a:gd name="connsiteX3" fmla="*/ 11138155 w 11140478"/>
              <a:gd name="connsiteY3" fmla="*/ 13812394 h 13812394"/>
              <a:gd name="connsiteX4" fmla="*/ 0 w 11140478"/>
              <a:gd name="connsiteY4" fmla="*/ 13799106 h 1381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0478" h="13812394">
                <a:moveTo>
                  <a:pt x="0" y="13799106"/>
                </a:moveTo>
                <a:lnTo>
                  <a:pt x="6835890" y="0"/>
                </a:lnTo>
                <a:lnTo>
                  <a:pt x="11137845" y="0"/>
                </a:lnTo>
                <a:cubicBezTo>
                  <a:pt x="11129671" y="4572000"/>
                  <a:pt x="11146329" y="9240394"/>
                  <a:pt x="11138155" y="13812394"/>
                </a:cubicBezTo>
                <a:lnTo>
                  <a:pt x="0" y="13799106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F9D0CB3-CE55-498E-B7E7-5B33AACEB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6382" y="549035"/>
            <a:ext cx="2532702" cy="3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1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BDA5F7AA-42EF-C946-9FF9-95E5DB7DE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C0100-9B01-9E4B-908A-992AD88168D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5ADD02-83C4-494E-BF9D-F70C055E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10336833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7E25522-38EE-974C-B122-38B625C12B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76" y="1359798"/>
            <a:ext cx="10330849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A0F5A5-FD63-E647-B7E4-E725AE26682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5300" y="2441274"/>
            <a:ext cx="10322225" cy="38452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029D56E-E6DF-4F7F-9D2D-E0AB9EC46866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863391-6CD6-43E8-A0AA-25468D729790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38A72459-5F48-4EDE-960B-5A9EF740F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74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B_Content-1Column-no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BDA5F7AA-42EF-C946-9FF9-95E5DB7DE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C0100-9B01-9E4B-908A-992AD88168D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A0F5A5-FD63-E647-B7E4-E725AE26682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5300" y="1604374"/>
            <a:ext cx="10322225" cy="463037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C32B06-854A-4311-83D0-562BE498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10336833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02BF67C-41D1-4B3D-BE86-464F6790D578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3486FB-CA8A-4928-A937-207287FED4C9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DDAB876D-C9CF-4B9B-BF84-28C78F2D4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48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Shape, arrow&#10;&#10;Description automatically generated">
            <a:extLst>
              <a:ext uri="{FF2B5EF4-FFF2-40B4-BE49-F238E27FC236}">
                <a16:creationId xmlns:a16="http://schemas.microsoft.com/office/drawing/2014/main" id="{9974C3CC-A607-3745-BA7A-FA5AC73F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7972001-691E-BA48-B644-FC58832C0D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173" y="1843688"/>
            <a:ext cx="4929505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23C9F11-C0EB-0F40-9588-54511DC7FD7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7779" y="2483452"/>
            <a:ext cx="4929506" cy="352953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4B6C28-9513-F54A-8F27-67493FF91D6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CBB6A1D-98A5-0D4F-8897-67506D3191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3990" y="1843688"/>
            <a:ext cx="4929505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028D222-2192-384C-85BF-1B0F9055E992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978596" y="2483451"/>
            <a:ext cx="4929506" cy="352951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34D2CB-6170-4056-BBFE-DA9CE6A1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10336833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C9DFCBC1-0D21-4AD2-8848-14EF21D75EF3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F33C83-DCC2-4819-8289-E52C4C767431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1C10DE08-D0CD-47B0-8A81-E0715F8D1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Shape, arrow&#10;&#10;Description automatically generated">
            <a:extLst>
              <a:ext uri="{FF2B5EF4-FFF2-40B4-BE49-F238E27FC236}">
                <a16:creationId xmlns:a16="http://schemas.microsoft.com/office/drawing/2014/main" id="{9974C3CC-A607-3745-BA7A-FA5AC73F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7972001-691E-BA48-B644-FC58832C0D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696" y="1813495"/>
            <a:ext cx="3281520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23C9F11-C0EB-0F40-9588-54511DC7FD7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5301" y="2453259"/>
            <a:ext cx="3266914" cy="361974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4B6C28-9513-F54A-8F27-67493FF91D6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6803B9D-E834-104F-AE47-F8589ADD49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5123" y="1813495"/>
            <a:ext cx="3374078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4C3909-33A8-2A4E-A348-D3B474F6A9A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019728" y="2453259"/>
            <a:ext cx="3359472" cy="3542456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59D035A-1E52-A740-9BE4-E9A7CAAA83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2282" y="1813495"/>
            <a:ext cx="3281520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5B5476F-6BDA-B248-AF57-5288892351B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276887" y="2453258"/>
            <a:ext cx="3266914" cy="354245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02ADE9F-68EA-4967-B568-26D6C6898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10336833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307140D8-53A5-4141-99A7-8488EDE09A94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96578E-C8B4-4623-AB88-C8002C45E435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13C34EE1-7B26-43E3-9A8D-BE63E6544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30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Image-3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6629C3-EF39-2144-A7F0-23C4DBA598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0744" y="1970088"/>
            <a:ext cx="422275" cy="428625"/>
          </a:xfrm>
          <a:solidFill>
            <a:schemeClr val="accent3"/>
          </a:solidFill>
        </p:spPr>
        <p:txBody>
          <a:bodyPr anchor="ctr"/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1" name="Text Placeholder 14">
            <a:extLst>
              <a:ext uri="{FF2B5EF4-FFF2-40B4-BE49-F238E27FC236}">
                <a16:creationId xmlns:a16="http://schemas.microsoft.com/office/drawing/2014/main" id="{EE473888-C157-3E4A-91E1-14AAF92147B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0744" y="3643905"/>
            <a:ext cx="422275" cy="428625"/>
          </a:xfrm>
          <a:solidFill>
            <a:schemeClr val="accent3"/>
          </a:solidFill>
        </p:spPr>
        <p:txBody>
          <a:bodyPr anchor="ctr"/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2" name="Text Placeholder 14">
            <a:extLst>
              <a:ext uri="{FF2B5EF4-FFF2-40B4-BE49-F238E27FC236}">
                <a16:creationId xmlns:a16="http://schemas.microsoft.com/office/drawing/2014/main" id="{C59691F3-6D39-064A-BFD4-43EA8A3390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0744" y="5255729"/>
            <a:ext cx="422275" cy="428625"/>
          </a:xfrm>
          <a:solidFill>
            <a:schemeClr val="accent3"/>
          </a:solidFill>
        </p:spPr>
        <p:txBody>
          <a:bodyPr anchor="ctr"/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62" name="Picture 61" descr="Shape, arrow&#10;&#10;Description automatically generated">
            <a:extLst>
              <a:ext uri="{FF2B5EF4-FFF2-40B4-BE49-F238E27FC236}">
                <a16:creationId xmlns:a16="http://schemas.microsoft.com/office/drawing/2014/main" id="{9974C3CC-A607-3745-BA7A-FA5AC73F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7972001-691E-BA48-B644-FC58832C0D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2120" y="1960575"/>
            <a:ext cx="5545344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23C9F11-C0EB-0F40-9588-54511DC7FD7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46725" y="2408671"/>
            <a:ext cx="5545345" cy="65629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4FDC938-F6BA-1A41-A51A-1A452A7E81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6724" y="3646635"/>
            <a:ext cx="5545345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C478AC3-CA8C-FD40-858F-336BFD699B4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561330" y="4094731"/>
            <a:ext cx="5545345" cy="594676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F5BBD3F5-9912-C444-8B4A-AB894B9F04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32119" y="5251173"/>
            <a:ext cx="5545345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C60FB02C-17EC-6942-8309-E6EECACE612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546725" y="5699269"/>
            <a:ext cx="5559950" cy="594676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4B6C28-9513-F54A-8F27-67493FF91D6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3" name="Picture Placeholder 3">
            <a:extLst>
              <a:ext uri="{FF2B5EF4-FFF2-40B4-BE49-F238E27FC236}">
                <a16:creationId xmlns:a16="http://schemas.microsoft.com/office/drawing/2014/main" id="{B7470E30-1315-104A-B36B-6F041090C6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60574"/>
            <a:ext cx="4152900" cy="4897425"/>
          </a:xfrm>
          <a:solidFill>
            <a:schemeClr val="bg1"/>
          </a:solidFill>
          <a:effectLst>
            <a:outerShdw blurRad="317500" dist="63500" dir="5400000" algn="ctr" rotWithShape="0">
              <a:schemeClr val="bg2">
                <a:alpha val="55000"/>
              </a:schemeClr>
            </a:outerShdw>
          </a:effectLst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92AB33-AD11-46F4-8828-D5D4EC8E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10336833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3661F6B-796E-4506-A671-C069CEF58BE9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7E48FFD-0964-44BB-B14D-453443B54CE9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94D55562-0628-4305-8302-14D1B744A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77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Image-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52DE547C-9C65-184F-AEDD-E6A5F839C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E3328F-6CFE-1C46-8492-543D22DB9E71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8CD5B857-31AF-594B-BFA5-98E382F0C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34556" y="2580466"/>
            <a:ext cx="3130037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3FED82E-A469-E746-A989-E820E1D84D8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249162" y="3220230"/>
            <a:ext cx="3130038" cy="3284086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FCD0CA2-11FD-0C47-88F4-53954A563B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5550" y="2580466"/>
            <a:ext cx="3130037" cy="43815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7D7F238-C362-9C4E-B406-B92B981A2C0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780156" y="3220229"/>
            <a:ext cx="3130038" cy="32840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77CB079-F302-EE44-89B8-5521B778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762" y="1441600"/>
            <a:ext cx="6863838" cy="78401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211272CA-D9F0-8347-B4E1-31B361809B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23442"/>
            <a:ext cx="4152900" cy="5434558"/>
          </a:xfrm>
          <a:solidFill>
            <a:schemeClr val="bg1"/>
          </a:solidFill>
          <a:effectLst>
            <a:outerShdw blurRad="317500" dist="63500" dir="5400000" algn="ctr" rotWithShape="0">
              <a:schemeClr val="bg2">
                <a:alpha val="55000"/>
              </a:schemeClr>
            </a:outerShdw>
          </a:effectLst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F1C488F1-9C85-4A28-A6E6-F1792D575942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B58A02-1508-4F82-8126-54A0F53612F3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B9F66F1-91D5-4D07-9B72-2EF249CC9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98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10E7B256-1F73-C24C-80C1-50C1CDC770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9EB24-2B83-4F47-A24E-ED2D3D02206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C7FDCC47-D690-5947-BE24-799CC9DC694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95300" y="1854679"/>
            <a:ext cx="11163300" cy="363779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Table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3CCEB5-3E38-4C02-96F8-77F76B70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10336833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5E06C201-8E60-42DE-972C-8B23D87564E2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55D093-6BDE-410D-A82A-6BA73DCCD2E2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F33F811-B387-4469-94A2-D146B8D9F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1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List_Soluti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EBBC64C-45DB-3B46-A5E4-DFCC7BC90B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8B1A62-4981-404E-8510-452175313D9D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2345F3D-48EB-A64F-BB0A-610237D3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397110"/>
            <a:ext cx="3657600" cy="132556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C2F021E-3663-604B-B9FC-7DED07514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2898475"/>
            <a:ext cx="3657600" cy="3388025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able Placeholder 25">
            <a:extLst>
              <a:ext uri="{FF2B5EF4-FFF2-40B4-BE49-F238E27FC236}">
                <a16:creationId xmlns:a16="http://schemas.microsoft.com/office/drawing/2014/main" id="{6ADB15AF-EFE2-C54D-8D83-B19BF8372E2E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410199" y="533401"/>
            <a:ext cx="6781795" cy="5753099"/>
          </a:xfr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Table Here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73A176-D8EB-614D-8C6F-8452FF8D19A2}"/>
              </a:ext>
            </a:extLst>
          </p:cNvPr>
          <p:cNvCxnSpPr/>
          <p:nvPr userDrawn="1"/>
        </p:nvCxnSpPr>
        <p:spPr>
          <a:xfrm>
            <a:off x="5410199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34FC971-B425-4982-9029-BA80C15F2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16731"/>
            <a:ext cx="688183" cy="2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4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List_Industri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EBBC64C-45DB-3B46-A5E4-DFCC7BC90B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8B1A62-4981-404E-8510-452175313D9D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2345F3D-48EB-A64F-BB0A-610237D3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397110"/>
            <a:ext cx="3657600" cy="132556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C2F021E-3663-604B-B9FC-7DED07514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2924355"/>
            <a:ext cx="3657600" cy="3362145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able Placeholder 25">
            <a:extLst>
              <a:ext uri="{FF2B5EF4-FFF2-40B4-BE49-F238E27FC236}">
                <a16:creationId xmlns:a16="http://schemas.microsoft.com/office/drawing/2014/main" id="{6ADB15AF-EFE2-C54D-8D83-B19BF8372E2E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410200" y="1397110"/>
            <a:ext cx="6781800" cy="4889390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Table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3C3282-A446-1649-A352-D16DD32905F0}"/>
              </a:ext>
            </a:extLst>
          </p:cNvPr>
          <p:cNvCxnSpPr/>
          <p:nvPr userDrawn="1"/>
        </p:nvCxnSpPr>
        <p:spPr>
          <a:xfrm>
            <a:off x="5410199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968767D6-6E15-4118-A4F3-AFE767024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529547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75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125C-B77F-5E49-93AC-628DEB64B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561"/>
            <a:ext cx="5600699" cy="71465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A6D902-DD46-C84F-A661-83C9E76CD2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010" y="1617903"/>
            <a:ext cx="5600700" cy="4429213"/>
          </a:xfrm>
        </p:spPr>
        <p:txBody>
          <a:bodyPr anchor="t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9E999B66-C3A5-974D-AA55-043CBC515A57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781800" y="984305"/>
            <a:ext cx="4876800" cy="4889390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Chart Here</a:t>
            </a: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231D8ED4-70F0-854A-801D-7029D6430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B66EE4-D846-E343-A83E-7F6D335A887C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6E54E7-94A6-6E42-B28A-6BFA383411ED}"/>
              </a:ext>
            </a:extLst>
          </p:cNvPr>
          <p:cNvCxnSpPr/>
          <p:nvPr userDrawn="1"/>
        </p:nvCxnSpPr>
        <p:spPr>
          <a:xfrm>
            <a:off x="6434918" y="0"/>
            <a:ext cx="0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9">
            <a:extLst>
              <a:ext uri="{FF2B5EF4-FFF2-40B4-BE49-F238E27FC236}">
                <a16:creationId xmlns:a16="http://schemas.microsoft.com/office/drawing/2014/main" id="{D7910D65-189A-445A-B9AD-B35EA67F5F77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6DDDC2-F126-4E43-9DFD-3FE62C93B8F1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A24BB04B-3D27-48DA-8EEF-7A2702D3D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genda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402746B-C4CC-7648-B4CF-884A7F0E7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317500" dist="63500" dir="5400000" algn="ctr" rotWithShape="0">
              <a:schemeClr val="bg2">
                <a:alpha val="55000"/>
              </a:scheme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B1697F-9A40-754F-9C35-6C5570B7B40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944361C-1BF2-A74D-997A-96F0515F2965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95300" y="1929538"/>
            <a:ext cx="4914900" cy="4356961"/>
          </a:xfrm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Table Here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C024328-9DEF-4DC4-AE49-03E143F73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-1152"/>
          <a:stretch/>
        </p:blipFill>
        <p:spPr>
          <a:xfrm>
            <a:off x="495300" y="536398"/>
            <a:ext cx="2561936" cy="3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6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198E5C2-B886-BB48-A11A-520F30093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F5F50D9-0684-694E-BF0D-1375B22D2CB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95300" y="1706870"/>
            <a:ext cx="11163300" cy="4527874"/>
          </a:xfrm>
        </p:spPr>
        <p:txBody>
          <a:bodyPr anchor="ctr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Table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A94D2-54BE-0B47-9F61-1A61D4C4BD9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6679DC-F167-4F40-BE96-5ADB4DB98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2" y="629364"/>
            <a:ext cx="10336833" cy="7249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7B08AF31-52B2-47FC-BAC6-6C6FB46BBFEA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067FAE-EEB6-4C29-8C8B-B08F7AC20B4A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46D151FD-8A7F-4D9A-91B2-9B7EDBAF7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34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Logos/Icons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55">
            <a:extLst>
              <a:ext uri="{FF2B5EF4-FFF2-40B4-BE49-F238E27FC236}">
                <a16:creationId xmlns:a16="http://schemas.microsoft.com/office/drawing/2014/main" id="{9B22AFF3-3114-6E4C-B5A9-101F596C931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13277264"/>
              </p:ext>
            </p:extLst>
          </p:nvPr>
        </p:nvGraphicFramePr>
        <p:xfrm>
          <a:off x="0" y="877244"/>
          <a:ext cx="12192000" cy="5980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2665429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9568157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351761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35317516"/>
                    </a:ext>
                  </a:extLst>
                </a:gridCol>
              </a:tblGrid>
              <a:tr h="19935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249305"/>
                  </a:ext>
                </a:extLst>
              </a:tr>
              <a:tr h="19935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431785"/>
                  </a:ext>
                </a:extLst>
              </a:tr>
              <a:tr h="19935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502059"/>
                  </a:ext>
                </a:extLst>
              </a:tr>
            </a:tbl>
          </a:graphicData>
        </a:graphic>
      </p:graphicFrame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650C5A7-CDB3-794A-A625-D5EA64F02D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5300" y="524532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543CFEC-8652-254A-B463-66849BA5FA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08128" y="524532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05DC22B-9E96-2343-BFD0-64FF429168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36858" y="524532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698A066-DFCE-5948-8C8B-3A8E6081D8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65589" y="524532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D61BF9A6-D88A-5E43-98CA-40B0169D872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95300" y="183749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64D583E0-B6AD-8047-800B-244B2B82753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408128" y="183749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E07B62C0-9CA4-8B46-83D3-7191F96711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36858" y="183749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EECCCC00-B8C5-CC46-B66C-6FBDC55B6E6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265589" y="1837497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BDCD5547-C0FB-5E41-840D-CD1ECB0B264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95300" y="3544806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23EFF40F-8D15-1540-A33D-135E1ECBBE5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08128" y="3544806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DE9CC1D0-5B11-304A-96CD-B5AAA27769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336858" y="3544806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BD3CCBF8-AC61-264B-9928-CBF685B0D29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265589" y="3544806"/>
            <a:ext cx="2400300" cy="650875"/>
          </a:xfr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6AD0798D-6630-0D4D-A1CC-48485352D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7CD55B6-159D-6644-964D-209E3A41382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912EE2D7-7FE9-4A21-8226-06512D4F0DBB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A9EA7E-6BE6-4FF7-94BE-C5573483A544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6707D699-C7BE-42FF-B8EC-927F3C8F4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58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am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A2E1DE0-15EB-BF4B-B021-2360724C93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001" y="1614579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447D2C-4953-5144-B183-F362112BA3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001" y="3440876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62" name="Picture Placeholder 6">
            <a:extLst>
              <a:ext uri="{FF2B5EF4-FFF2-40B4-BE49-F238E27FC236}">
                <a16:creationId xmlns:a16="http://schemas.microsoft.com/office/drawing/2014/main" id="{67743996-F0DE-6D40-9BEA-888F466280DA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2882896" y="1614579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70015B6A-1A3C-7B41-AB1C-9A83016D6B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82896" y="3440876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64" name="Picture Placeholder 6">
            <a:extLst>
              <a:ext uri="{FF2B5EF4-FFF2-40B4-BE49-F238E27FC236}">
                <a16:creationId xmlns:a16="http://schemas.microsoft.com/office/drawing/2014/main" id="{AF5B798D-110A-E648-BA5E-47128CED267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228530" y="1614579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AC267EE3-B4FD-4F4C-A64C-C85E21FC404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28530" y="3440876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66" name="Picture Placeholder 6">
            <a:extLst>
              <a:ext uri="{FF2B5EF4-FFF2-40B4-BE49-F238E27FC236}">
                <a16:creationId xmlns:a16="http://schemas.microsoft.com/office/drawing/2014/main" id="{47FCA2BD-0AAA-6743-89CC-F7169B9B8345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560913" y="1614579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828B642A-66A7-FA4E-8ECE-45ED655C67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0913" y="3440876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68" name="Picture Placeholder 6">
            <a:extLst>
              <a:ext uri="{FF2B5EF4-FFF2-40B4-BE49-F238E27FC236}">
                <a16:creationId xmlns:a16="http://schemas.microsoft.com/office/drawing/2014/main" id="{6E73EEBB-BC72-9C4D-A8F7-D7D25B20455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880044" y="1614579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B9359A1F-E15B-5D4D-BCA9-73994F1FD4F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80044" y="3440876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70" name="Picture Placeholder 6">
            <a:extLst>
              <a:ext uri="{FF2B5EF4-FFF2-40B4-BE49-F238E27FC236}">
                <a16:creationId xmlns:a16="http://schemas.microsoft.com/office/drawing/2014/main" id="{7F743632-CC42-D04D-B360-C7B6C9C7C78B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71001" y="4132492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FB072A03-5810-034C-90BC-E34AD2AF8A8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1001" y="5958789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72" name="Picture Placeholder 6">
            <a:extLst>
              <a:ext uri="{FF2B5EF4-FFF2-40B4-BE49-F238E27FC236}">
                <a16:creationId xmlns:a16="http://schemas.microsoft.com/office/drawing/2014/main" id="{71597283-B3DD-124C-8516-D8464DD84B4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882896" y="4132492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8D75D128-BA1C-F941-9B59-C69C2F8222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882896" y="5958789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74" name="Picture Placeholder 6">
            <a:extLst>
              <a:ext uri="{FF2B5EF4-FFF2-40B4-BE49-F238E27FC236}">
                <a16:creationId xmlns:a16="http://schemas.microsoft.com/office/drawing/2014/main" id="{30497201-6AD4-B947-9161-D0A10BEE2FE6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228530" y="4132492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AE5E477A-40C6-6E42-804A-D46FCC5A4E8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228530" y="5958789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76" name="Picture Placeholder 6">
            <a:extLst>
              <a:ext uri="{FF2B5EF4-FFF2-40B4-BE49-F238E27FC236}">
                <a16:creationId xmlns:a16="http://schemas.microsoft.com/office/drawing/2014/main" id="{197D1075-213D-3240-8FEC-B7C42A64F76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560913" y="4132492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922364D6-FEA7-A349-8328-310858BFC5D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560913" y="5958789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78" name="Picture Placeholder 6">
            <a:extLst>
              <a:ext uri="{FF2B5EF4-FFF2-40B4-BE49-F238E27FC236}">
                <a16:creationId xmlns:a16="http://schemas.microsoft.com/office/drawing/2014/main" id="{564A548E-2D45-EE49-8271-FCEA3065CEA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880044" y="4132492"/>
            <a:ext cx="1746504" cy="1737360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D43D8E94-94CE-C14C-9AD7-CBAF8B1E312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880044" y="5958789"/>
            <a:ext cx="1781175" cy="525026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name and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4229BC7-3E55-4771-A9CE-321C4ED1B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01" y="679820"/>
            <a:ext cx="7429500" cy="65727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C362BE58-1703-4A32-BE94-C3D0E7BB63EB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46B037-E77A-46BE-A8CF-CBCE77E80DAA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B8A23772-4AFC-4B27-A667-EE8EB83AC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0485"/>
          <a:stretch/>
        </p:blipFill>
        <p:spPr>
          <a:xfrm>
            <a:off x="495300" y="179703"/>
            <a:ext cx="704714" cy="240759"/>
          </a:xfrm>
          <a:prstGeom prst="rect">
            <a:avLst/>
          </a:prstGeom>
        </p:spPr>
      </p:pic>
      <p:pic>
        <p:nvPicPr>
          <p:cNvPr id="28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41A88CA3-916D-4BB0-9EEF-080875C38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C5E981-E072-4115-AB4B-6821D6DAC8E8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8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54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BDA5F7AA-42EF-C946-9FF9-95E5DB7DE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C0100-9B01-9E4B-908A-992AD88168D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52F61F9-77AD-4F4F-99D8-CA3BC727BB78}"/>
              </a:ext>
            </a:extLst>
          </p:cNvPr>
          <p:cNvSpPr/>
          <p:nvPr userDrawn="1"/>
        </p:nvSpPr>
        <p:spPr>
          <a:xfrm>
            <a:off x="0" y="158262"/>
            <a:ext cx="336550" cy="283641"/>
          </a:xfrm>
          <a:custGeom>
            <a:avLst/>
            <a:gdLst>
              <a:gd name="connsiteX0" fmla="*/ 0 w 12192000"/>
              <a:gd name="connsiteY0" fmla="*/ 0 h 226590"/>
              <a:gd name="connsiteX1" fmla="*/ 12192000 w 12192000"/>
              <a:gd name="connsiteY1" fmla="*/ 0 h 226590"/>
              <a:gd name="connsiteX2" fmla="*/ 12192000 w 12192000"/>
              <a:gd name="connsiteY2" fmla="*/ 226590 h 226590"/>
              <a:gd name="connsiteX3" fmla="*/ 0 w 12192000"/>
              <a:gd name="connsiteY3" fmla="*/ 226590 h 226590"/>
              <a:gd name="connsiteX4" fmla="*/ 0 w 121920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0 w 12268200"/>
              <a:gd name="connsiteY3" fmla="*/ 226590 h 226590"/>
              <a:gd name="connsiteX4" fmla="*/ 0 w 12268200"/>
              <a:gd name="connsiteY4" fmla="*/ 0 h 226590"/>
              <a:gd name="connsiteX0" fmla="*/ 0 w 12268200"/>
              <a:gd name="connsiteY0" fmla="*/ 0 h 226590"/>
              <a:gd name="connsiteX1" fmla="*/ 12268200 w 12268200"/>
              <a:gd name="connsiteY1" fmla="*/ 0 h 226590"/>
              <a:gd name="connsiteX2" fmla="*/ 12192000 w 12268200"/>
              <a:gd name="connsiteY2" fmla="*/ 226590 h 226590"/>
              <a:gd name="connsiteX3" fmla="*/ 11887200 w 12268200"/>
              <a:gd name="connsiteY3" fmla="*/ 226590 h 226590"/>
              <a:gd name="connsiteX4" fmla="*/ 0 w 12268200"/>
              <a:gd name="connsiteY4" fmla="*/ 0 h 226590"/>
              <a:gd name="connsiteX0" fmla="*/ 104932 w 381000"/>
              <a:gd name="connsiteY0" fmla="*/ 0 h 241580"/>
              <a:gd name="connsiteX1" fmla="*/ 381000 w 381000"/>
              <a:gd name="connsiteY1" fmla="*/ 14990 h 241580"/>
              <a:gd name="connsiteX2" fmla="*/ 304800 w 381000"/>
              <a:gd name="connsiteY2" fmla="*/ 241580 h 241580"/>
              <a:gd name="connsiteX3" fmla="*/ 0 w 381000"/>
              <a:gd name="connsiteY3" fmla="*/ 241580 h 241580"/>
              <a:gd name="connsiteX4" fmla="*/ 104932 w 381000"/>
              <a:gd name="connsiteY4" fmla="*/ 0 h 241580"/>
              <a:gd name="connsiteX0" fmla="*/ 0 w 276068"/>
              <a:gd name="connsiteY0" fmla="*/ 0 h 264065"/>
              <a:gd name="connsiteX1" fmla="*/ 276068 w 276068"/>
              <a:gd name="connsiteY1" fmla="*/ 14990 h 264065"/>
              <a:gd name="connsiteX2" fmla="*/ 199868 w 276068"/>
              <a:gd name="connsiteY2" fmla="*/ 241580 h 264065"/>
              <a:gd name="connsiteX3" fmla="*/ 14990 w 276068"/>
              <a:gd name="connsiteY3" fmla="*/ 264065 h 264065"/>
              <a:gd name="connsiteX4" fmla="*/ 0 w 276068"/>
              <a:gd name="connsiteY4" fmla="*/ 0 h 264065"/>
              <a:gd name="connsiteX0" fmla="*/ 0 w 268573"/>
              <a:gd name="connsiteY0" fmla="*/ 7495 h 249075"/>
              <a:gd name="connsiteX1" fmla="*/ 268573 w 268573"/>
              <a:gd name="connsiteY1" fmla="*/ 0 h 249075"/>
              <a:gd name="connsiteX2" fmla="*/ 192373 w 268573"/>
              <a:gd name="connsiteY2" fmla="*/ 226590 h 249075"/>
              <a:gd name="connsiteX3" fmla="*/ 7495 w 268573"/>
              <a:gd name="connsiteY3" fmla="*/ 249075 h 249075"/>
              <a:gd name="connsiteX4" fmla="*/ 0 w 268573"/>
              <a:gd name="connsiteY4" fmla="*/ 7495 h 249075"/>
              <a:gd name="connsiteX0" fmla="*/ 0 w 268573"/>
              <a:gd name="connsiteY0" fmla="*/ 7495 h 226590"/>
              <a:gd name="connsiteX1" fmla="*/ 268573 w 268573"/>
              <a:gd name="connsiteY1" fmla="*/ 0 h 226590"/>
              <a:gd name="connsiteX2" fmla="*/ 192373 w 268573"/>
              <a:gd name="connsiteY2" fmla="*/ 226590 h 226590"/>
              <a:gd name="connsiteX3" fmla="*/ 4320 w 268573"/>
              <a:gd name="connsiteY3" fmla="*/ 223675 h 226590"/>
              <a:gd name="connsiteX4" fmla="*/ 0 w 268573"/>
              <a:gd name="connsiteY4" fmla="*/ 7495 h 226590"/>
              <a:gd name="connsiteX0" fmla="*/ 0 w 265398"/>
              <a:gd name="connsiteY0" fmla="*/ 1145 h 226590"/>
              <a:gd name="connsiteX1" fmla="*/ 265398 w 265398"/>
              <a:gd name="connsiteY1" fmla="*/ 0 h 226590"/>
              <a:gd name="connsiteX2" fmla="*/ 189198 w 265398"/>
              <a:gd name="connsiteY2" fmla="*/ 226590 h 226590"/>
              <a:gd name="connsiteX3" fmla="*/ 1145 w 265398"/>
              <a:gd name="connsiteY3" fmla="*/ 223675 h 226590"/>
              <a:gd name="connsiteX4" fmla="*/ 0 w 265398"/>
              <a:gd name="connsiteY4" fmla="*/ 1145 h 226590"/>
              <a:gd name="connsiteX0" fmla="*/ 0 w 265398"/>
              <a:gd name="connsiteY0" fmla="*/ 1145 h 229094"/>
              <a:gd name="connsiteX1" fmla="*/ 265398 w 265398"/>
              <a:gd name="connsiteY1" fmla="*/ 0 h 229094"/>
              <a:gd name="connsiteX2" fmla="*/ 174175 w 265398"/>
              <a:gd name="connsiteY2" fmla="*/ 229094 h 229094"/>
              <a:gd name="connsiteX3" fmla="*/ 1145 w 265398"/>
              <a:gd name="connsiteY3" fmla="*/ 223675 h 229094"/>
              <a:gd name="connsiteX4" fmla="*/ 0 w 265398"/>
              <a:gd name="connsiteY4" fmla="*/ 1145 h 229094"/>
              <a:gd name="connsiteX0" fmla="*/ 0 w 265398"/>
              <a:gd name="connsiteY0" fmla="*/ 1145 h 223675"/>
              <a:gd name="connsiteX1" fmla="*/ 265398 w 265398"/>
              <a:gd name="connsiteY1" fmla="*/ 0 h 223675"/>
              <a:gd name="connsiteX2" fmla="*/ 176679 w 265398"/>
              <a:gd name="connsiteY2" fmla="*/ 221583 h 223675"/>
              <a:gd name="connsiteX3" fmla="*/ 1145 w 265398"/>
              <a:gd name="connsiteY3" fmla="*/ 223675 h 223675"/>
              <a:gd name="connsiteX4" fmla="*/ 0 w 265398"/>
              <a:gd name="connsiteY4" fmla="*/ 1145 h 22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98" h="223675">
                <a:moveTo>
                  <a:pt x="0" y="1145"/>
                </a:moveTo>
                <a:lnTo>
                  <a:pt x="265398" y="0"/>
                </a:lnTo>
                <a:lnTo>
                  <a:pt x="176679" y="221583"/>
                </a:lnTo>
                <a:lnTo>
                  <a:pt x="1145" y="223675"/>
                </a:lnTo>
                <a:cubicBezTo>
                  <a:pt x="763" y="149498"/>
                  <a:pt x="382" y="75322"/>
                  <a:pt x="0" y="11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FB3184-53A3-4A88-927E-EA01E834589A}"/>
              </a:ext>
            </a:extLst>
          </p:cNvPr>
          <p:cNvCxnSpPr>
            <a:cxnSpLocks/>
          </p:cNvCxnSpPr>
          <p:nvPr userDrawn="1"/>
        </p:nvCxnSpPr>
        <p:spPr>
          <a:xfrm>
            <a:off x="1262063" y="300082"/>
            <a:ext cx="1092993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655043B-6D99-46A3-8CCA-1E10AA099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6550" y="150987"/>
            <a:ext cx="863464" cy="2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0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6AD0798D-6630-0D4D-A1CC-48485352D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9200" y="5194300"/>
            <a:ext cx="812800" cy="16637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7CD55B6-159D-6644-964D-209E3A413826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D5F03-644E-674F-AF0C-63B8E4B7B2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5911596"/>
            <a:ext cx="1638300" cy="374904"/>
          </a:xfrm>
          <a:solidFill>
            <a:schemeClr val="accent6"/>
          </a:solidFill>
          <a:effectLst>
            <a:outerShdw blurRad="317500" dist="63500" algn="ctr" rotWithShape="0">
              <a:schemeClr val="bg2">
                <a:alpha val="55000"/>
              </a:schemeClr>
            </a:outerShdw>
          </a:effectLst>
        </p:spPr>
        <p:txBody>
          <a:bodyPr anchor="ctr"/>
          <a:lstStyle>
            <a:lvl1pPr algn="ctr">
              <a:buNone/>
              <a:defRPr sz="13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TAG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DF73AB1-7E1B-4F40-92EA-478BE8EE62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4723" y="5911596"/>
            <a:ext cx="1638300" cy="374904"/>
          </a:xfrm>
          <a:solidFill>
            <a:schemeClr val="accent6"/>
          </a:solidFill>
          <a:effectLst>
            <a:outerShdw blurRad="317500" dist="63500" algn="ctr" rotWithShape="0">
              <a:schemeClr val="bg2">
                <a:alpha val="55000"/>
              </a:schemeClr>
            </a:outerShdw>
          </a:effectLst>
        </p:spPr>
        <p:txBody>
          <a:bodyPr anchor="ctr"/>
          <a:lstStyle>
            <a:lvl1pPr algn="ctr">
              <a:buNone/>
              <a:defRPr sz="13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TAG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9D565FB-E3EF-C241-AA5F-5084F3163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1397110"/>
            <a:ext cx="3657600" cy="689937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Name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839DD-DDF1-6841-A7FE-54413EA4D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0" y="2087563"/>
            <a:ext cx="3657600" cy="1341437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Add Quote Here</a:t>
            </a:r>
          </a:p>
        </p:txBody>
      </p:sp>
    </p:spTree>
    <p:extLst>
      <p:ext uri="{BB962C8B-B14F-4D97-AF65-F5344CB8AC3E}">
        <p14:creationId xmlns:p14="http://schemas.microsoft.com/office/powerpoint/2010/main" val="2304521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D9D23F-C2BD-2345-B8F1-BE984C6BE61B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bg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4043392E-2294-7848-8877-43D49298E49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2"/>
            <a:ext cx="8039099" cy="6858001"/>
          </a:xfrm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Image Here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DDBCEE4-D53B-A140-9335-211A92935BE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68639" y="-1"/>
            <a:ext cx="4023360" cy="3383280"/>
          </a:xfrm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Image Here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8A63D56F-D55D-E44C-AA49-BA035637219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68639" y="3486149"/>
            <a:ext cx="4023360" cy="3383280"/>
          </a:xfrm>
        </p:spPr>
        <p:txBody>
          <a:bodyPr anchor="ctr"/>
          <a:lstStyle>
            <a:lvl1pPr marL="228600" marR="0" indent="-228600" algn="ctr" defTabSz="914400" rtl="0" eaLnBrk="1" fontAlgn="auto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535178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04A38E6-EDE8-3E46-918E-21C048BE6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317500" dist="63500" dir="5400000" algn="ctr" rotWithShape="0">
              <a:schemeClr val="bg2">
                <a:alpha val="55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F0C47-51D7-FD48-8DBB-438CC09F69D8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0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-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147100-8200-C44C-8D8F-EFA9FD18E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317500" dist="63500" dir="5400000" algn="ctr" rotWithShape="0">
              <a:schemeClr val="bg2">
                <a:alpha val="55000"/>
              </a:scheme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B9D0C7-58B8-E642-B2D2-06A349466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43A6429-C838-DE49-8A8A-0EF377986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5EA26-C38E-944A-9413-66AD20B116D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D8E4E9B-A660-451A-934E-C1511BA2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-1152"/>
          <a:stretch/>
        </p:blipFill>
        <p:spPr>
          <a:xfrm>
            <a:off x="495300" y="536398"/>
            <a:ext cx="2561936" cy="3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5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6EB0D9-555E-B34D-9A83-5FA2E1C33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317500" dist="63500" dir="5400000" algn="ctr" rotWithShape="0">
              <a:schemeClr val="bg2">
                <a:alpha val="5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17C5E-49BC-C242-BE22-54F7E04F3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540479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45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E476D-70E5-304E-800F-208435F11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195" y="4540593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782E95-D595-D24E-8AD1-B34528E7B5DD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121E505-68D1-400A-9764-069DD205F2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51" y="548640"/>
            <a:ext cx="2514600" cy="3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5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-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rtain&#10;&#10;Description automatically generated">
            <a:extLst>
              <a:ext uri="{FF2B5EF4-FFF2-40B4-BE49-F238E27FC236}">
                <a16:creationId xmlns:a16="http://schemas.microsoft.com/office/drawing/2014/main" id="{6A41D4DF-4986-4DFC-90ED-B31583947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D9514E-1EE9-4997-AD1F-76936B1EB1B9}"/>
              </a:ext>
            </a:extLst>
          </p:cNvPr>
          <p:cNvSpPr/>
          <p:nvPr userDrawn="1"/>
        </p:nvSpPr>
        <p:spPr>
          <a:xfrm>
            <a:off x="-1" y="-9150"/>
            <a:ext cx="12192000" cy="686714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15A7E-3475-453E-885B-D3B10034F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324150-49AE-4185-B89A-B37817B62DDB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930ABB5-248A-4E1D-AD25-E0FA5FAC4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715C23C-E883-4D03-9326-B8A1AC98D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4750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-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oat, ship, watercraft&#10;&#10;Description automatically generated">
            <a:extLst>
              <a:ext uri="{FF2B5EF4-FFF2-40B4-BE49-F238E27FC236}">
                <a16:creationId xmlns:a16="http://schemas.microsoft.com/office/drawing/2014/main" id="{68DD08B1-3F60-44AA-97C0-20A65D5E7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D5939C-56C0-4ECC-BDE7-599269E1CF34}"/>
              </a:ext>
            </a:extLst>
          </p:cNvPr>
          <p:cNvSpPr/>
          <p:nvPr userDrawn="1"/>
        </p:nvSpPr>
        <p:spPr>
          <a:xfrm>
            <a:off x="-1" y="-9150"/>
            <a:ext cx="12192000" cy="686714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D0604B-344F-4866-A5F1-6D1FFBD9F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B288FE0-C54F-4935-B3A4-AE03D175B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EE99094-17B4-43CA-A6E4-C865264F6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587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-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old, dock&#10;&#10;Description automatically generated">
            <a:extLst>
              <a:ext uri="{FF2B5EF4-FFF2-40B4-BE49-F238E27FC236}">
                <a16:creationId xmlns:a16="http://schemas.microsoft.com/office/drawing/2014/main" id="{12FFBAE7-1604-40DE-BEAF-FD52107E24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D9514E-1EE9-4997-AD1F-76936B1EB1B9}"/>
              </a:ext>
            </a:extLst>
          </p:cNvPr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15A7E-3475-453E-885B-D3B10034F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FA873D-A914-4FAF-AE46-69EF5BF58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A1A5D44-213D-46E1-9132-526650C2E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757AB1-5F4A-4221-8077-63529A062034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223768-B985-4247-887E-DD285F7A884C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27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-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021E35F-B29E-43C2-9AB0-03D117CE8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CD4ED-EA1A-409F-87D5-DFEA3D903463}"/>
              </a:ext>
            </a:extLst>
          </p:cNvPr>
          <p:cNvSpPr/>
          <p:nvPr userDrawn="1"/>
        </p:nvSpPr>
        <p:spPr>
          <a:xfrm>
            <a:off x="-1" y="-9150"/>
            <a:ext cx="12192000" cy="686714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F39F7B-0504-4840-9C08-A37745042176}"/>
              </a:ext>
            </a:extLst>
          </p:cNvPr>
          <p:cNvSpPr/>
          <p:nvPr userDrawn="1"/>
        </p:nvSpPr>
        <p:spPr>
          <a:xfrm>
            <a:off x="11365948" y="5212350"/>
            <a:ext cx="829123" cy="1645650"/>
          </a:xfrm>
          <a:custGeom>
            <a:avLst/>
            <a:gdLst>
              <a:gd name="connsiteX0" fmla="*/ 817217 w 826052"/>
              <a:gd name="connsiteY0" fmla="*/ 1643269 h 1643269"/>
              <a:gd name="connsiteX1" fmla="*/ 0 w 826052"/>
              <a:gd name="connsiteY1" fmla="*/ 1643269 h 1643269"/>
              <a:gd name="connsiteX2" fmla="*/ 826052 w 826052"/>
              <a:gd name="connsiteY2" fmla="*/ 0 h 1643269"/>
              <a:gd name="connsiteX3" fmla="*/ 817217 w 826052"/>
              <a:gd name="connsiteY3" fmla="*/ 1643269 h 1643269"/>
              <a:gd name="connsiteX0" fmla="*/ 829123 w 829123"/>
              <a:gd name="connsiteY0" fmla="*/ 1643269 h 1643269"/>
              <a:gd name="connsiteX1" fmla="*/ 0 w 829123"/>
              <a:gd name="connsiteY1" fmla="*/ 1643269 h 1643269"/>
              <a:gd name="connsiteX2" fmla="*/ 826052 w 829123"/>
              <a:gd name="connsiteY2" fmla="*/ 0 h 1643269"/>
              <a:gd name="connsiteX3" fmla="*/ 829123 w 829123"/>
              <a:gd name="connsiteY3" fmla="*/ 1643269 h 1643269"/>
              <a:gd name="connsiteX0" fmla="*/ 829123 w 829123"/>
              <a:gd name="connsiteY0" fmla="*/ 1645650 h 1645650"/>
              <a:gd name="connsiteX1" fmla="*/ 0 w 829123"/>
              <a:gd name="connsiteY1" fmla="*/ 1645650 h 1645650"/>
              <a:gd name="connsiteX2" fmla="*/ 828433 w 829123"/>
              <a:gd name="connsiteY2" fmla="*/ 0 h 1645650"/>
              <a:gd name="connsiteX3" fmla="*/ 829123 w 829123"/>
              <a:gd name="connsiteY3" fmla="*/ 1645650 h 164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123" h="1645650">
                <a:moveTo>
                  <a:pt x="829123" y="1645650"/>
                </a:moveTo>
                <a:lnTo>
                  <a:pt x="0" y="1645650"/>
                </a:lnTo>
                <a:lnTo>
                  <a:pt x="828433" y="0"/>
                </a:lnTo>
                <a:cubicBezTo>
                  <a:pt x="829457" y="547756"/>
                  <a:pt x="828099" y="1097894"/>
                  <a:pt x="829123" y="1645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8EDF5-592D-464E-A8C3-2E5B63E0EBBA}"/>
              </a:ext>
            </a:extLst>
          </p:cNvPr>
          <p:cNvSpPr txBox="1"/>
          <p:nvPr userDrawn="1"/>
        </p:nvSpPr>
        <p:spPr>
          <a:xfrm>
            <a:off x="11658600" y="6431989"/>
            <a:ext cx="5334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fld id="{AFF40749-EAD6-5C45-A0F6-707194F26918}" type="slidenum">
              <a:rPr lang="en-US" sz="800" b="1" smtClean="0">
                <a:solidFill>
                  <a:schemeClr val="tx1"/>
                </a:solidFill>
                <a:latin typeface="Helvetica" pitchFamily="2" charset="0"/>
              </a:rPr>
              <a:pPr algn="ctr"/>
              <a:t>‹#›</a:t>
            </a:fld>
            <a:endParaRPr lang="en-US" sz="800" b="1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D0CD33-FAB8-4FC0-BD2B-F884E3EC4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555"/>
          <a:stretch/>
        </p:blipFill>
        <p:spPr>
          <a:xfrm>
            <a:off x="495298" y="540691"/>
            <a:ext cx="688183" cy="253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6B4BD39-D452-47A1-A653-D49BCE7BF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14526"/>
            <a:ext cx="5600700" cy="1993106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4000"/>
              </a:lnSpc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397771-B359-463D-BFF9-86E99F61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70" y="4607632"/>
            <a:ext cx="5600700" cy="42148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2096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B3343-5D24-3F44-8E41-CE77421D7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89016"/>
            <a:ext cx="11163300" cy="4397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19D8293-103E-DC40-9D2E-5FE6E464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07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62" r:id="rId3"/>
    <p:sldLayoutId id="2147483674" r:id="rId4"/>
    <p:sldLayoutId id="2147483675" r:id="rId5"/>
    <p:sldLayoutId id="2147483666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665" r:id="rId17"/>
    <p:sldLayoutId id="2147483691" r:id="rId18"/>
    <p:sldLayoutId id="2147483678" r:id="rId19"/>
    <p:sldLayoutId id="2147483685" r:id="rId20"/>
    <p:sldLayoutId id="2147483689" r:id="rId21"/>
    <p:sldLayoutId id="2147483672" r:id="rId22"/>
    <p:sldLayoutId id="2147483673" r:id="rId23"/>
    <p:sldLayoutId id="2147483664" r:id="rId24"/>
    <p:sldLayoutId id="2147483669" r:id="rId25"/>
    <p:sldLayoutId id="2147483681" r:id="rId26"/>
    <p:sldLayoutId id="2147483651" r:id="rId27"/>
    <p:sldLayoutId id="2147483671" r:id="rId28"/>
    <p:sldLayoutId id="2147483650" r:id="rId29"/>
    <p:sldLayoutId id="2147483655" r:id="rId30"/>
    <p:sldLayoutId id="2147483677" r:id="rId31"/>
    <p:sldLayoutId id="2147483680" r:id="rId32"/>
    <p:sldLayoutId id="2147483702" r:id="rId33"/>
    <p:sldLayoutId id="2147483679" r:id="rId34"/>
    <p:sldLayoutId id="2147483682" r:id="rId35"/>
    <p:sldLayoutId id="2147483684" r:id="rId3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2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2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2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2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2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80" userDrawn="1">
          <p15:clr>
            <a:srgbClr val="5ACBF0"/>
          </p15:clr>
        </p15:guide>
        <p15:guide id="2" pos="4272" userDrawn="1">
          <p15:clr>
            <a:srgbClr val="5ACBF0"/>
          </p15:clr>
        </p15:guide>
        <p15:guide id="3" pos="4200" userDrawn="1">
          <p15:clr>
            <a:srgbClr val="5ACBF0"/>
          </p15:clr>
        </p15:guide>
        <p15:guide id="4" pos="3840" userDrawn="1">
          <p15:clr>
            <a:srgbClr val="5ACBF0"/>
          </p15:clr>
        </p15:guide>
        <p15:guide id="5" pos="4992" userDrawn="1">
          <p15:clr>
            <a:srgbClr val="5ACBF0"/>
          </p15:clr>
        </p15:guide>
        <p15:guide id="6" pos="5040" userDrawn="1">
          <p15:clr>
            <a:srgbClr val="5ACBF0"/>
          </p15:clr>
        </p15:guide>
        <p15:guide id="7" pos="3408" userDrawn="1">
          <p15:clr>
            <a:srgbClr val="5ACBF0"/>
          </p15:clr>
        </p15:guide>
        <p15:guide id="8" pos="5784" userDrawn="1">
          <p15:clr>
            <a:srgbClr val="5ACBF0"/>
          </p15:clr>
        </p15:guide>
        <p15:guide id="9" pos="5856" userDrawn="1">
          <p15:clr>
            <a:srgbClr val="5ACBF0"/>
          </p15:clr>
        </p15:guide>
        <p15:guide id="10" pos="6576" userDrawn="1">
          <p15:clr>
            <a:srgbClr val="5ACBF0"/>
          </p15:clr>
        </p15:guide>
        <p15:guide id="11" pos="6648" userDrawn="1">
          <p15:clr>
            <a:srgbClr val="5ACBF0"/>
          </p15:clr>
        </p15:guide>
        <p15:guide id="12" pos="7344" userDrawn="1">
          <p15:clr>
            <a:srgbClr val="5ACBF0"/>
          </p15:clr>
        </p15:guide>
        <p15:guide id="13" pos="2688" userDrawn="1">
          <p15:clr>
            <a:srgbClr val="5ACBF0"/>
          </p15:clr>
        </p15:guide>
        <p15:guide id="14" pos="2616" userDrawn="1">
          <p15:clr>
            <a:srgbClr val="5ACBF0"/>
          </p15:clr>
        </p15:guide>
        <p15:guide id="15" pos="1896" userDrawn="1">
          <p15:clr>
            <a:srgbClr val="5ACBF0"/>
          </p15:clr>
        </p15:guide>
        <p15:guide id="16" pos="1824" userDrawn="1">
          <p15:clr>
            <a:srgbClr val="5ACBF0"/>
          </p15:clr>
        </p15:guide>
        <p15:guide id="17" pos="1104" userDrawn="1">
          <p15:clr>
            <a:srgbClr val="5ACBF0"/>
          </p15:clr>
        </p15:guide>
        <p15:guide id="18" pos="1032" userDrawn="1">
          <p15:clr>
            <a:srgbClr val="5ACBF0"/>
          </p15:clr>
        </p15:guide>
        <p15:guide id="19" pos="312" userDrawn="1">
          <p15:clr>
            <a:srgbClr val="5ACBF0"/>
          </p15:clr>
        </p15:guide>
        <p15:guide id="20" orient="horz" pos="336" userDrawn="1">
          <p15:clr>
            <a:srgbClr val="5ACBF0"/>
          </p15:clr>
        </p15:guide>
        <p15:guide id="21" orient="horz" pos="2160" userDrawn="1">
          <p15:clr>
            <a:srgbClr val="5ACBF0"/>
          </p15:clr>
        </p15:guide>
        <p15:guide id="22" orient="horz" pos="3960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8DC88-6B5C-4060-8053-C7F81042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299" y="3128211"/>
            <a:ext cx="7419204" cy="2293895"/>
          </a:xfrm>
        </p:spPr>
        <p:txBody>
          <a:bodyPr>
            <a:normAutofit/>
          </a:bodyPr>
          <a:lstStyle/>
          <a:p>
            <a:r>
              <a:rPr lang="en-US" sz="3600" dirty="0"/>
              <a:t>Confined Space Awareness: What to Look For</a:t>
            </a:r>
          </a:p>
        </p:txBody>
      </p:sp>
      <p:sp>
        <p:nvSpPr>
          <p:cNvPr id="31" name="Subtitle 30">
            <a:extLst>
              <a:ext uri="{FF2B5EF4-FFF2-40B4-BE49-F238E27FC236}">
                <a16:creationId xmlns:a16="http://schemas.microsoft.com/office/drawing/2014/main" id="{BC9A8475-372B-44D9-BFBF-E158B2A29A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Shipyard Safety Training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276283B-531A-4530-9422-881E40890B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7306" r="27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244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XYGEN Detector - Forensics Detectors Forensics Detectors">
            <a:extLst>
              <a:ext uri="{FF2B5EF4-FFF2-40B4-BE49-F238E27FC236}">
                <a16:creationId xmlns:a16="http://schemas.microsoft.com/office/drawing/2014/main" id="{3E82DAAE-FF6A-4458-9234-CDE747B1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99" y="2441274"/>
            <a:ext cx="2286000" cy="27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89281C-A9AE-1700-3D6C-302EFB71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Confined Space Hazards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ABB39-75DB-B563-4C93-990EE6397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Lack of Oxygen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81BB06-8A49-9212-9AF4-6E1D44C4A2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1" y="2441274"/>
            <a:ext cx="8648700" cy="38452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Rust – Iron Oxide or Fe2O3 = When steel is allowed to naturally combine with free oxygen, it forms 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first thing that must be checked for before entering ANY confined space is “how much oxygen is in the space”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have officially “entered” a confined space when you break the plane of the entrance or opening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20.8% to 19.5% by volume is required to safely enter a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An Oxygen Meter must be used to test for oxygen levels</a:t>
            </a:r>
          </a:p>
        </p:txBody>
      </p:sp>
    </p:spTree>
    <p:extLst>
      <p:ext uri="{BB962C8B-B14F-4D97-AF65-F5344CB8AC3E}">
        <p14:creationId xmlns:p14="http://schemas.microsoft.com/office/powerpoint/2010/main" val="234401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9E8F6E2-8EBF-40A8-9172-54C40FC14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662254"/>
              </p:ext>
            </p:extLst>
          </p:nvPr>
        </p:nvGraphicFramePr>
        <p:xfrm>
          <a:off x="802449" y="1943253"/>
          <a:ext cx="10488248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7847">
                  <a:extLst>
                    <a:ext uri="{9D8B030D-6E8A-4147-A177-3AD203B41FA5}">
                      <a16:colId xmlns:a16="http://schemas.microsoft.com/office/drawing/2014/main" val="3924691258"/>
                    </a:ext>
                  </a:extLst>
                </a:gridCol>
                <a:gridCol w="8280401">
                  <a:extLst>
                    <a:ext uri="{9D8B030D-6E8A-4147-A177-3AD203B41FA5}">
                      <a16:colId xmlns:a16="http://schemas.microsoft.com/office/drawing/2014/main" val="2108514379"/>
                    </a:ext>
                  </a:extLst>
                </a:gridCol>
              </a:tblGrid>
              <a:tr h="39196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0508"/>
                          </a:solidFill>
                        </a:rPr>
                        <a:t>Oxygen Level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0508"/>
                          </a:solidFill>
                        </a:rPr>
                        <a:t>Physical Effects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2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15% - 19%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Impaired coordination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045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12% - 14%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Breathing increases with poor judgment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274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10% - 12%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Rapid breathing and lips begin to turn blue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457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8% - 10%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Unconsciousness and vomiting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897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6% - 8%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5 minutes = possible recovery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6 minutes = 50% of victims die  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8 minutes = fatal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564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4% - 6%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Coma within 40 seconds then fatal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456304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8E9CC3DF-5912-7777-9754-A790DBB2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when entering a confined space with little or no Oxygen? </a:t>
            </a:r>
          </a:p>
        </p:txBody>
      </p:sp>
    </p:spTree>
    <p:extLst>
      <p:ext uri="{BB962C8B-B14F-4D97-AF65-F5344CB8AC3E}">
        <p14:creationId xmlns:p14="http://schemas.microsoft.com/office/powerpoint/2010/main" val="308370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042BED-9E3E-DAD7-3B2A-4249DCBC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7D2903-CF97-4D66-51B7-FF04FB658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Toxicity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F3A102-4055-A5DA-BD62-CFE9F7FF1CB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Toxicity in spaces comes from cargo residue, decaying marine life, piping runback, liquids stored on the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Toxicity is measured in Parts Per Million (PPM) by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What is one Part Per Million?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One business card lying in the middle on an NFL football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One inch in 16 miles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One heartbeat in 27 years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One penny in $10,000 dollars </a:t>
            </a:r>
          </a:p>
        </p:txBody>
      </p:sp>
    </p:spTree>
    <p:extLst>
      <p:ext uri="{BB962C8B-B14F-4D97-AF65-F5344CB8AC3E}">
        <p14:creationId xmlns:p14="http://schemas.microsoft.com/office/powerpoint/2010/main" val="156712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8D9219-5F71-4670-8551-FDB393477758}"/>
              </a:ext>
            </a:extLst>
          </p:cNvPr>
          <p:cNvSpPr txBox="1"/>
          <p:nvPr/>
        </p:nvSpPr>
        <p:spPr>
          <a:xfrm>
            <a:off x="808892" y="1773888"/>
            <a:ext cx="109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dirty="0">
              <a:solidFill>
                <a:srgbClr val="000204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76EC35-1A6F-4C0E-92AE-EF425E9C3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972163"/>
              </p:ext>
            </p:extLst>
          </p:nvPr>
        </p:nvGraphicFramePr>
        <p:xfrm>
          <a:off x="1398742" y="4042243"/>
          <a:ext cx="9050248" cy="18756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4330">
                  <a:extLst>
                    <a:ext uri="{9D8B030D-6E8A-4147-A177-3AD203B41FA5}">
                      <a16:colId xmlns:a16="http://schemas.microsoft.com/office/drawing/2014/main" val="2699412049"/>
                    </a:ext>
                  </a:extLst>
                </a:gridCol>
                <a:gridCol w="3077959">
                  <a:extLst>
                    <a:ext uri="{9D8B030D-6E8A-4147-A177-3AD203B41FA5}">
                      <a16:colId xmlns:a16="http://schemas.microsoft.com/office/drawing/2014/main" val="1416472284"/>
                    </a:ext>
                  </a:extLst>
                </a:gridCol>
                <a:gridCol w="3077959">
                  <a:extLst>
                    <a:ext uri="{9D8B030D-6E8A-4147-A177-3AD203B41FA5}">
                      <a16:colId xmlns:a16="http://schemas.microsoft.com/office/drawing/2014/main" val="1354046343"/>
                    </a:ext>
                  </a:extLst>
                </a:gridCol>
              </a:tblGrid>
              <a:tr h="62523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Diesel = 15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Carbon Monoxide = 25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Benzene = .05 ppm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5410312"/>
                  </a:ext>
                </a:extLst>
              </a:tr>
              <a:tr h="62523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Methane Gas = 1000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Carbon Dioxide = 5000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Propane = 1000 ppm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3946170"/>
                  </a:ext>
                </a:extLst>
              </a:tr>
              <a:tr h="62523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Oil = 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Nitrogen = 5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204"/>
                          </a:solidFill>
                        </a:rPr>
                        <a:t>Paint Fumes = 1000 ppm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309183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CF81836-09B0-66A9-0141-D1C220E0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D962A8-0634-8F19-DC3F-1F8E9DF578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Toxicity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82AD1B-1F4B-95D0-FCD7-6B316B47F7E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0" y="2441274"/>
            <a:ext cx="10977949" cy="177237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Threshold Limit Value (TLV) is how much you can be exposed to in an 8-hour time weighed average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Measured with a meter or sampling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Types of chemicals common on vessels/shipyards and their TLVs:</a:t>
            </a:r>
          </a:p>
        </p:txBody>
      </p:sp>
    </p:spTree>
    <p:extLst>
      <p:ext uri="{BB962C8B-B14F-4D97-AF65-F5344CB8AC3E}">
        <p14:creationId xmlns:p14="http://schemas.microsoft.com/office/powerpoint/2010/main" val="2501239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7076CC-6642-4528-9541-9ABCFB9E58A8}"/>
              </a:ext>
            </a:extLst>
          </p:cNvPr>
          <p:cNvSpPr txBox="1"/>
          <p:nvPr/>
        </p:nvSpPr>
        <p:spPr>
          <a:xfrm>
            <a:off x="1425780" y="1231708"/>
            <a:ext cx="91791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Parts Per Million Exercise</a:t>
            </a:r>
          </a:p>
          <a:p>
            <a:endParaRPr lang="en-US" sz="2400" dirty="0"/>
          </a:p>
        </p:txBody>
      </p:sp>
      <p:pic>
        <p:nvPicPr>
          <p:cNvPr id="5124" name="Picture 4" descr="Odors &amp; Health">
            <a:extLst>
              <a:ext uri="{FF2B5EF4-FFF2-40B4-BE49-F238E27FC236}">
                <a16:creationId xmlns:a16="http://schemas.microsoft.com/office/drawing/2014/main" id="{CA8F0D20-63C6-43F1-BEEB-B3744299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14" y="2124260"/>
            <a:ext cx="6133045" cy="36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297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E40B53-87B3-202F-9964-DEEF92B3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CD8EB-0A46-1CD1-4759-F14786CED9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Biological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E531B7-2960-6FE9-5401-9C5AB4B6E443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Tanks that hold sewage (blackwater) or wash water (greywater) must be tested by a Certified Marine Chemist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Tanks must be thoroughly cleaned and disinfected before entering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Workers must avoid skin contact by wearing special protective clothing, respirator, and face covering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Some vessel treat the blackwater tanks with chemical agents to speed up the decomposition, adding another hazard of exposure to the cleaning crew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Decomposing sewage will create both Methane and Hydrogen Sulfide gas which are highly flammable and toxic at low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1130647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E40B53-87B3-202F-9964-DEEF92B3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CD8EB-0A46-1CD1-4759-F14786CED9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E531B7-2960-6FE9-5401-9C5AB4B6E44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0" y="2441274"/>
            <a:ext cx="7036143" cy="38452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</a:t>
            </a:r>
            <a:r>
              <a:rPr lang="en-US" sz="1800" dirty="0" err="1"/>
              <a:t>hotwork</a:t>
            </a:r>
            <a:r>
              <a:rPr lang="en-US" sz="1800" dirty="0"/>
              <a:t> can be performed within, on, or immediately adjacent to spaces, and pipelines that last contained or carried fuels, flammable liquids or gases until a certified Marine Chemist has tested and certified the space safe for </a:t>
            </a:r>
            <a:r>
              <a:rPr lang="en-US" sz="1800" dirty="0" err="1"/>
              <a:t>hotwork</a:t>
            </a:r>
            <a:r>
              <a:rPr lang="en-US" sz="1800" dirty="0"/>
              <a:t>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confined space must be cleared of any flammable or combustible materials before </a:t>
            </a:r>
            <a:r>
              <a:rPr lang="en-US" sz="1800" dirty="0" err="1"/>
              <a:t>hotwork</a:t>
            </a:r>
            <a:r>
              <a:rPr lang="en-US" sz="1800" dirty="0"/>
              <a:t> can be performed.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When flammable or combustible materials cannot be removed, they must be protected by protective cloth and a </a:t>
            </a:r>
            <a:r>
              <a:rPr lang="en-US" sz="1800" dirty="0" err="1"/>
              <a:t>firewatch</a:t>
            </a:r>
            <a:r>
              <a:rPr lang="en-US" sz="1800" dirty="0"/>
              <a:t> posted in the immediate area.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97339F4-3588-059D-FDD6-CABEB039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81" y="2483968"/>
            <a:ext cx="3935115" cy="221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23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5A4A8D-08C7-3549-379D-8B159651E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278D15-8173-2570-667B-FCA96D8BF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0B7C39-4BB1-A5B9-A8EE-0F983634F70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0" y="2441274"/>
            <a:ext cx="7814619" cy="3845225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What are some fire hazards we should look for in confined spaces?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Flammable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Plastic Sheeting </a:t>
            </a:r>
          </a:p>
          <a:p>
            <a:endParaRPr lang="en-US" sz="1800" dirty="0"/>
          </a:p>
          <a:p>
            <a:r>
              <a:rPr lang="en-US" sz="1800" b="1" dirty="0"/>
              <a:t>What is the difference between fire resistant and fire retardant?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Fire Resistant – self-extinguishing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Fire Retardant – chemically treated slow burn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DEDE809-83EB-A92B-65EA-3B5C96164B1A}"/>
              </a:ext>
            </a:extLst>
          </p:cNvPr>
          <p:cNvSpPr txBox="1">
            <a:spLocks/>
          </p:cNvSpPr>
          <p:nvPr/>
        </p:nvSpPr>
        <p:spPr>
          <a:xfrm>
            <a:off x="3079921" y="2841073"/>
            <a:ext cx="2645375" cy="1842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12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12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12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12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Paint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Clothing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Trash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Plastic Buckets</a:t>
            </a:r>
          </a:p>
        </p:txBody>
      </p:sp>
      <p:pic>
        <p:nvPicPr>
          <p:cNvPr id="24" name="Picture 23" descr="A picture containing wooden, wood, tool&#10;&#10;Description automatically generated">
            <a:extLst>
              <a:ext uri="{FF2B5EF4-FFF2-40B4-BE49-F238E27FC236}">
                <a16:creationId xmlns:a16="http://schemas.microsoft.com/office/drawing/2014/main" id="{EBC1737C-62B7-0A66-A949-5A640053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917" y="2162966"/>
            <a:ext cx="3509758" cy="31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3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E3C7-56CD-BA44-A952-27268524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7718C-57CE-2AE7-510C-456018D09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Electrical Shock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20A5F-1D22-84D8-CDDB-774E7DD0C4E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1" y="2441274"/>
            <a:ext cx="8148250" cy="38452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Electrical shocks happen when live current passes through the body trying to find the easiest path to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Most electrical shocks are caused by damaged or faulty wiring of equipment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Required to perform a daily inspection of all equipment we use prior to beginning work which includes all electrical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Electrical shock hazards inside of confined spaces are created by our own work processes</a:t>
            </a:r>
          </a:p>
        </p:txBody>
      </p:sp>
      <p:pic>
        <p:nvPicPr>
          <p:cNvPr id="5" name="Picture 4" descr="Electrical Safety [Questions &amp; Answers] | Creative Safety Supply">
            <a:extLst>
              <a:ext uri="{FF2B5EF4-FFF2-40B4-BE49-F238E27FC236}">
                <a16:creationId xmlns:a16="http://schemas.microsoft.com/office/drawing/2014/main" id="{04BFC035-3238-467E-21F4-38C9A4D73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68" y="2333370"/>
            <a:ext cx="2915251" cy="253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40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E3C7-56CD-BA44-A952-27268524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7718C-57CE-2AE7-510C-456018D09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Electrical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874BD-2B6B-FA35-B7B1-FD2B8D7C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4" y="2254113"/>
            <a:ext cx="5494750" cy="4006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B2CED-D861-5ACD-B217-F6147DE0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726" y="2270722"/>
            <a:ext cx="4838812" cy="398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3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3E697-9A9E-4BC1-A694-4AD7C77236EC}"/>
              </a:ext>
            </a:extLst>
          </p:cNvPr>
          <p:cNvSpPr txBox="1"/>
          <p:nvPr/>
        </p:nvSpPr>
        <p:spPr>
          <a:xfrm>
            <a:off x="5735889" y="2021864"/>
            <a:ext cx="5752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>
              <a:spcAft>
                <a:spcPts val="12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91E4E-CBBE-4533-91F8-194393427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92" y="2021864"/>
            <a:ext cx="4963785" cy="281427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5950A01-8374-13DA-9ED2-7EADCE26C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Instructors</a:t>
            </a:r>
          </a:p>
        </p:txBody>
      </p:sp>
    </p:spTree>
    <p:extLst>
      <p:ext uri="{BB962C8B-B14F-4D97-AF65-F5344CB8AC3E}">
        <p14:creationId xmlns:p14="http://schemas.microsoft.com/office/powerpoint/2010/main" val="2295798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E3C7-56CD-BA44-A952-27268524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7718C-57CE-2AE7-510C-456018D09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Electrical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999B0-A09C-3F42-EA38-785BE646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37" y="2270722"/>
            <a:ext cx="4947139" cy="4161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6C6FD-FA41-A2AC-049B-F32B311D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938" y="2270722"/>
            <a:ext cx="5380893" cy="41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2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E3C7-56CD-BA44-A952-27268524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7718C-57CE-2AE7-510C-456018D09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Electrical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5A44F-CF48-14B6-ED92-F4BB9735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2" y="2235552"/>
            <a:ext cx="4877400" cy="4024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94FC2-52BB-CDD4-D03F-75AF61C3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869" y="2270723"/>
            <a:ext cx="4755977" cy="39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2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23A6-A154-4EB2-6CD3-DB5851A3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02790-97DB-BA69-45B0-835C35E489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Extreme Temperatures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BD932-ED6E-7BA5-0D45-F652BFB187E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1" y="2441274"/>
            <a:ext cx="5874608" cy="38452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Radiant heat transfer is the number one heat source for confined spaces in a shipyard due to direct sunlight.  What is number two?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Direct sunlight in a confined space can increase the ambient temperature inside the space by as much as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What does radiant heat transfer mean while working in spaces? </a:t>
            </a:r>
          </a:p>
        </p:txBody>
      </p:sp>
      <p:pic>
        <p:nvPicPr>
          <p:cNvPr id="5" name="Picture 8" descr="eTool : Shipyard Employment - Ship Repair - Hot Work (including Welding,  Cutting and Heating) - Hot Work in Confined Spaces | Occupational Safety  and Health Administration">
            <a:extLst>
              <a:ext uri="{FF2B5EF4-FFF2-40B4-BE49-F238E27FC236}">
                <a16:creationId xmlns:a16="http://schemas.microsoft.com/office/drawing/2014/main" id="{8D07C0D6-C30D-89AD-FF7D-659213BD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31" y="2441274"/>
            <a:ext cx="4255477" cy="27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662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23A6-A154-4EB2-6CD3-DB5851A3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02790-97DB-BA69-45B0-835C35E489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Extreme Temperatures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BD932-ED6E-7BA5-0D45-F652BFB187E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1" y="2441274"/>
            <a:ext cx="5874608" cy="38452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average temperature in the month of July is 89°. Once the Ambient temperature inside of the space reaches 89°, the radiant heat transfer takes over and the space begins to absorb the heat.  So, a 30% increase equals 116° inside the space.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Add in the heat from torches/welding/PPE and the space can reach 125° to 130°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same process happens with cold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Where in a space is the highest temperature going to be?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1F2A0-83CC-7BB3-1EEB-4BEDF61FE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22" y="2564760"/>
            <a:ext cx="4314093" cy="28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7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48B3-7E9C-3995-5470-59160683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E377-E23B-AF0C-4915-56272EE6A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Fall Hazards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6D405-47D2-4988-3C85-92C1E4D7D9A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0" y="2441274"/>
            <a:ext cx="6282381" cy="38452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Fall injuries are the #2 cause of injuries for ALMA members, with automobile accidents being #1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claim cost of a fall injury over the last five years is $70K, with an average yearly payout of $19 million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According to National Safety Council, 60% of all fall injuries happen on the same level, the other 40% happen while climbing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more hazardous: climbing down or climbing up?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 descr="Confined Spaces: The Initial Test of the Atmosphere">
            <a:extLst>
              <a:ext uri="{FF2B5EF4-FFF2-40B4-BE49-F238E27FC236}">
                <a16:creationId xmlns:a16="http://schemas.microsoft.com/office/drawing/2014/main" id="{E8B6B2D3-2BD9-BABB-C2E5-195ED47C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046" y="2441274"/>
            <a:ext cx="3964964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977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48B3-7E9C-3995-5470-59160683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E377-E23B-AF0C-4915-56272EE6A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Fall Hazards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6D405-47D2-4988-3C85-92C1E4D7D9A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1" y="2441274"/>
            <a:ext cx="9773164" cy="3845225"/>
          </a:xfrm>
        </p:spPr>
        <p:txBody>
          <a:bodyPr>
            <a:normAutofit/>
          </a:bodyPr>
          <a:lstStyle/>
          <a:p>
            <a:r>
              <a:rPr lang="en-US" sz="1800" b="1" dirty="0"/>
              <a:t>How can we prevent fall injuries?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 aware of your surroundings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Keep your feet under your weight as much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Take your time climbing stairs and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Secure all ladders before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Make sure perimeter fencing is adequately installed and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Inspect your fall harness for any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Make sure you have a secure attachment point for fall harnesses</a:t>
            </a:r>
          </a:p>
        </p:txBody>
      </p:sp>
    </p:spTree>
    <p:extLst>
      <p:ext uri="{BB962C8B-B14F-4D97-AF65-F5344CB8AC3E}">
        <p14:creationId xmlns:p14="http://schemas.microsoft.com/office/powerpoint/2010/main" val="3136725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48B3-7E9C-3995-5470-59160683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E377-E23B-AF0C-4915-56272EE6A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Fall Hazards</a:t>
            </a: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0D97E722-23D6-4562-0AB3-00EA4451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38" y="2444261"/>
            <a:ext cx="4759569" cy="3569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5C7B43-E0FB-C3F7-9528-7AD00AFE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47" y="2444261"/>
            <a:ext cx="4849445" cy="36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0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48B3-7E9C-3995-5470-59160683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E377-E23B-AF0C-4915-56272EE6A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Fall Hazards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63925-BCFD-9918-FE9F-500BE03C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91" y="2378530"/>
            <a:ext cx="4712677" cy="3819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C1805-1AC5-13EC-7DC9-AB0A52580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06" y="2378530"/>
            <a:ext cx="4947139" cy="38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7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48B3-7E9C-3995-5470-59160683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E377-E23B-AF0C-4915-56272EE6A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Fall Hazards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14C9-E7A5-9F68-891C-F7D4AEA5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91" y="2401040"/>
            <a:ext cx="4794739" cy="4025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21AA88-34F3-5AC7-F0AC-45C8B38A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07" y="2401040"/>
            <a:ext cx="4794738" cy="40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46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48B3-7E9C-3995-5470-59160683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4E377-E23B-AF0C-4915-56272EE6A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Fall Hazards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0491F-E934-19B6-737F-B15D9098A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92" y="2405434"/>
            <a:ext cx="4923693" cy="3901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3DA7E9-765F-4B2F-1FB2-EB5A4F7FF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405434"/>
            <a:ext cx="5533293" cy="38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9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44D43-4F99-4190-B8DD-85E95A94D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4716" y="1586685"/>
            <a:ext cx="6958371" cy="4561595"/>
          </a:xfrm>
          <a:prstGeom prst="rect">
            <a:avLst/>
          </a:prstGeom>
          <a:ln w="19050"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00D6BD-D293-FA3E-AAB2-B29D06284AB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5301" y="1604374"/>
            <a:ext cx="4070522" cy="46303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Any space not necessarily designed for people to live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 enough for workers to enter and perform required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Has limited or restricted means for entry and exit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Always exposes workers to </a:t>
            </a:r>
            <a:r>
              <a:rPr lang="en-US" sz="2000"/>
              <a:t>unsafe hazards 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DAE5C-9B9C-29BA-1521-AC6F272E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Confined Space?</a:t>
            </a:r>
          </a:p>
        </p:txBody>
      </p:sp>
    </p:spTree>
    <p:extLst>
      <p:ext uri="{BB962C8B-B14F-4D97-AF65-F5344CB8AC3E}">
        <p14:creationId xmlns:p14="http://schemas.microsoft.com/office/powerpoint/2010/main" val="3225766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B52D-33DC-46A7-3C40-999869F5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B8E1B-1975-2FE6-4CF3-5E952B5D1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50A94-A611-4378-AECD-A609FFE4FCE7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Confine spaces are very hazardous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Before sending workers in confined spaces, make sure they understand the hazards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Have employees report any hazardous conditions immediately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Check the atmosphere before entering any confined space, if you’re not sure if the space has been tested, call someone to check 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Maintain good housekeeping inside of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When in doubt, stop work and make sure it is safe!</a:t>
            </a:r>
          </a:p>
        </p:txBody>
      </p:sp>
      <p:pic>
        <p:nvPicPr>
          <p:cNvPr id="5" name="Picture 2" descr="Hard Hat Stickers: Safety First, Last, Always! (LHTL122)">
            <a:extLst>
              <a:ext uri="{FF2B5EF4-FFF2-40B4-BE49-F238E27FC236}">
                <a16:creationId xmlns:a16="http://schemas.microsoft.com/office/drawing/2014/main" id="{3B0CA936-196A-A8F1-D1BD-379A9709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27" y="535894"/>
            <a:ext cx="2185086" cy="20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862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B52D-33DC-46A7-3C40-999869F5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B8E1B-1975-2FE6-4CF3-5E952B5D1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50A94-A611-4378-AECD-A609FFE4FCE7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Both investigations and inspections are equally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Pick something in your area of responsibility and conduct an accident investigation using a “Fishbone Blueprint”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 a prevention plan for any unsafe condition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Communicate your prevention plan to all your workers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Assign someone to perform a safety inspection looking for one or two unsafe conditions from your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only way to get better is to use it   </a:t>
            </a:r>
          </a:p>
          <a:p>
            <a:endParaRPr lang="en-US" sz="1800" dirty="0"/>
          </a:p>
        </p:txBody>
      </p:sp>
      <p:pic>
        <p:nvPicPr>
          <p:cNvPr id="5" name="Picture 2" descr="Hard Hat Stickers: Safety First, Last, Always! (LHTL122)">
            <a:extLst>
              <a:ext uri="{FF2B5EF4-FFF2-40B4-BE49-F238E27FC236}">
                <a16:creationId xmlns:a16="http://schemas.microsoft.com/office/drawing/2014/main" id="{3B0CA936-196A-A8F1-D1BD-379A9709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27" y="535894"/>
            <a:ext cx="2185086" cy="20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61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AA9873-7C81-4B71-33DD-1F12899F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299" y="2614526"/>
            <a:ext cx="6923809" cy="1993106"/>
          </a:xfrm>
        </p:spPr>
        <p:txBody>
          <a:bodyPr/>
          <a:lstStyle/>
          <a:p>
            <a:r>
              <a:rPr lang="en-US" dirty="0"/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1954030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AA9873-7C81-4B71-33DD-1F12899F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299" y="2614526"/>
            <a:ext cx="6923809" cy="199310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4416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755D217-6EF7-4225-8ACC-2495679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24" y="1803206"/>
            <a:ext cx="3763106" cy="2902198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209250-51C6-D721-5761-848B985372AC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get in and out of the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Difficult to move in some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 ventilation due to the lack of openings and tank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Conditions can change very quickly inside the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Conditions outside the tank can impact the conditions inside the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activities almost always introduce additional hazards in the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Extremely poor communication (echoes, loud, long distances, </a:t>
            </a:r>
            <a:r>
              <a:rPr lang="en-US"/>
              <a:t>etc.)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Self-rescue and first responder rescues are more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BB6E7B-C17F-EC8E-F3EF-B28729D5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confined spaces so hazardous?</a:t>
            </a:r>
          </a:p>
        </p:txBody>
      </p:sp>
    </p:spTree>
    <p:extLst>
      <p:ext uri="{BB962C8B-B14F-4D97-AF65-F5344CB8AC3E}">
        <p14:creationId xmlns:p14="http://schemas.microsoft.com/office/powerpoint/2010/main" val="293310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187C5D-3037-4BB6-AEA9-0A4479AD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57" y="2001796"/>
            <a:ext cx="11055285" cy="35463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15ABB6-3B86-4AA2-B7D2-40D881623B68}"/>
              </a:ext>
            </a:extLst>
          </p:cNvPr>
          <p:cNvCxnSpPr/>
          <p:nvPr/>
        </p:nvCxnSpPr>
        <p:spPr>
          <a:xfrm flipV="1">
            <a:off x="5439508" y="5826369"/>
            <a:ext cx="656492" cy="25790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87F6083-3600-5844-A365-D40A0308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 the confined spaces on the picture below</a:t>
            </a:r>
          </a:p>
        </p:txBody>
      </p:sp>
    </p:spTree>
    <p:extLst>
      <p:ext uri="{BB962C8B-B14F-4D97-AF65-F5344CB8AC3E}">
        <p14:creationId xmlns:p14="http://schemas.microsoft.com/office/powerpoint/2010/main" val="383752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0983F-833B-4FB8-A545-56AB666E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53" y="2133600"/>
            <a:ext cx="10798538" cy="4418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7DE25B-233E-4FDE-BBAE-8B57265D81AB}"/>
              </a:ext>
            </a:extLst>
          </p:cNvPr>
          <p:cNvSpPr txBox="1"/>
          <p:nvPr/>
        </p:nvSpPr>
        <p:spPr>
          <a:xfrm>
            <a:off x="6811107" y="2368062"/>
            <a:ext cx="1418493" cy="1535723"/>
          </a:xfrm>
          <a:prstGeom prst="rect">
            <a:avLst/>
          </a:prstGeom>
          <a:solidFill>
            <a:srgbClr val="6EEE4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936CC-DDF9-4679-A21A-A6BC94364698}"/>
              </a:ext>
            </a:extLst>
          </p:cNvPr>
          <p:cNvSpPr txBox="1"/>
          <p:nvPr/>
        </p:nvSpPr>
        <p:spPr>
          <a:xfrm>
            <a:off x="1985963" y="3714750"/>
            <a:ext cx="1418493" cy="12858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B9BF7C-758D-47DB-B992-736F2599AA42}"/>
              </a:ext>
            </a:extLst>
          </p:cNvPr>
          <p:cNvSpPr txBox="1"/>
          <p:nvPr/>
        </p:nvSpPr>
        <p:spPr>
          <a:xfrm>
            <a:off x="5414963" y="4786313"/>
            <a:ext cx="1285875" cy="153572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901C8B-C031-4E04-9670-13753C45D536}"/>
              </a:ext>
            </a:extLst>
          </p:cNvPr>
          <p:cNvSpPr txBox="1"/>
          <p:nvPr/>
        </p:nvSpPr>
        <p:spPr>
          <a:xfrm>
            <a:off x="3404456" y="2928938"/>
            <a:ext cx="1867632" cy="28860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8BA8C-C818-40A5-B649-2F26B07861A3}"/>
              </a:ext>
            </a:extLst>
          </p:cNvPr>
          <p:cNvSpPr txBox="1"/>
          <p:nvPr/>
        </p:nvSpPr>
        <p:spPr>
          <a:xfrm>
            <a:off x="5272088" y="4029075"/>
            <a:ext cx="5747604" cy="660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A56D4-DBFE-4AB6-BB78-20272E488454}"/>
              </a:ext>
            </a:extLst>
          </p:cNvPr>
          <p:cNvSpPr txBox="1"/>
          <p:nvPr/>
        </p:nvSpPr>
        <p:spPr>
          <a:xfrm>
            <a:off x="10301288" y="4786313"/>
            <a:ext cx="718404" cy="660103"/>
          </a:xfrm>
          <a:prstGeom prst="rect">
            <a:avLst/>
          </a:prstGeom>
          <a:solidFill>
            <a:srgbClr val="41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DB3C9-9FA5-FF74-438F-CBB248B96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and Enclosed Spaces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9ADB00-4D72-704E-C193-414E2666F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M/V Cross Thread (Supply Boat)</a:t>
            </a:r>
          </a:p>
        </p:txBody>
      </p:sp>
    </p:spTree>
    <p:extLst>
      <p:ext uri="{BB962C8B-B14F-4D97-AF65-F5344CB8AC3E}">
        <p14:creationId xmlns:p14="http://schemas.microsoft.com/office/powerpoint/2010/main" val="31422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1A56C-0ECE-4082-84A3-ADF7C0FD5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4" y="1996313"/>
            <a:ext cx="10510104" cy="4578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8839B-983A-42B9-8231-649E81A066DF}"/>
              </a:ext>
            </a:extLst>
          </p:cNvPr>
          <p:cNvSpPr txBox="1"/>
          <p:nvPr/>
        </p:nvSpPr>
        <p:spPr>
          <a:xfrm flipH="1">
            <a:off x="2063262" y="2203938"/>
            <a:ext cx="371621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AF72D-3D06-4A63-AF51-83FDE6E5DB76}"/>
              </a:ext>
            </a:extLst>
          </p:cNvPr>
          <p:cNvSpPr txBox="1"/>
          <p:nvPr/>
        </p:nvSpPr>
        <p:spPr>
          <a:xfrm flipH="1">
            <a:off x="5931876" y="2218537"/>
            <a:ext cx="406937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349FC-CF05-4747-88AE-74DF58CA2200}"/>
              </a:ext>
            </a:extLst>
          </p:cNvPr>
          <p:cNvSpPr txBox="1"/>
          <p:nvPr/>
        </p:nvSpPr>
        <p:spPr>
          <a:xfrm>
            <a:off x="2063262" y="2714625"/>
            <a:ext cx="2551601" cy="1570106"/>
          </a:xfrm>
          <a:prstGeom prst="rect">
            <a:avLst/>
          </a:prstGeom>
          <a:solidFill>
            <a:srgbClr val="6EEE4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FF8770-189D-4051-AC7A-0E459C882902}"/>
              </a:ext>
            </a:extLst>
          </p:cNvPr>
          <p:cNvSpPr txBox="1"/>
          <p:nvPr/>
        </p:nvSpPr>
        <p:spPr>
          <a:xfrm>
            <a:off x="7573474" y="4457699"/>
            <a:ext cx="2427775" cy="1443273"/>
          </a:xfrm>
          <a:prstGeom prst="rect">
            <a:avLst/>
          </a:prstGeom>
          <a:solidFill>
            <a:srgbClr val="6EEE4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8AF40-FF9D-4E33-9D9A-EAFF0683DA5F}"/>
              </a:ext>
            </a:extLst>
          </p:cNvPr>
          <p:cNvSpPr txBox="1"/>
          <p:nvPr/>
        </p:nvSpPr>
        <p:spPr>
          <a:xfrm>
            <a:off x="1000125" y="2587869"/>
            <a:ext cx="900113" cy="34700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78C04-C189-37E3-EE09-6BB3F982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and Enclosed Spaced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64A707-10AA-9479-81FF-7B8F85D95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Barge – BC 123 (Gasoline Barge)</a:t>
            </a:r>
          </a:p>
        </p:txBody>
      </p:sp>
    </p:spTree>
    <p:extLst>
      <p:ext uri="{BB962C8B-B14F-4D97-AF65-F5344CB8AC3E}">
        <p14:creationId xmlns:p14="http://schemas.microsoft.com/office/powerpoint/2010/main" val="245274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y Crude Oil Storage Tanks | Welded Steel API Tanks For Sale">
            <a:extLst>
              <a:ext uri="{FF2B5EF4-FFF2-40B4-BE49-F238E27FC236}">
                <a16:creationId xmlns:a16="http://schemas.microsoft.com/office/drawing/2014/main" id="{3D37022B-0702-4342-9911-B40F9EDD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1" y="2138095"/>
            <a:ext cx="2979128" cy="290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rizontal Storage Tanks | Large Storage Tanks | STAFCO">
            <a:extLst>
              <a:ext uri="{FF2B5EF4-FFF2-40B4-BE49-F238E27FC236}">
                <a16:creationId xmlns:a16="http://schemas.microsoft.com/office/drawing/2014/main" id="{12F241E7-CB67-4048-8936-EBD0D922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277" y="2138095"/>
            <a:ext cx="3399696" cy="290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ank Storage Magazine Home - Tank Storage Magazine">
            <a:extLst>
              <a:ext uri="{FF2B5EF4-FFF2-40B4-BE49-F238E27FC236}">
                <a16:creationId xmlns:a16="http://schemas.microsoft.com/office/drawing/2014/main" id="{530741D1-26D0-4C8E-82EA-0C03BDDE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08" y="2138095"/>
            <a:ext cx="3767279" cy="290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82316D-5D85-72DE-EE9A-2701F54C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these tanks confined spaces?</a:t>
            </a:r>
          </a:p>
        </p:txBody>
      </p:sp>
    </p:spTree>
    <p:extLst>
      <p:ext uri="{BB962C8B-B14F-4D97-AF65-F5344CB8AC3E}">
        <p14:creationId xmlns:p14="http://schemas.microsoft.com/office/powerpoint/2010/main" val="141002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9E8F6E2-8EBF-40A8-9172-54C40FC14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59839"/>
              </p:ext>
            </p:extLst>
          </p:nvPr>
        </p:nvGraphicFramePr>
        <p:xfrm>
          <a:off x="851876" y="1876875"/>
          <a:ext cx="10488248" cy="316992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028146">
                  <a:extLst>
                    <a:ext uri="{9D8B030D-6E8A-4147-A177-3AD203B41FA5}">
                      <a16:colId xmlns:a16="http://schemas.microsoft.com/office/drawing/2014/main" val="3924691258"/>
                    </a:ext>
                  </a:extLst>
                </a:gridCol>
                <a:gridCol w="7460102">
                  <a:extLst>
                    <a:ext uri="{9D8B030D-6E8A-4147-A177-3AD203B41FA5}">
                      <a16:colId xmlns:a16="http://schemas.microsoft.com/office/drawing/2014/main" val="2108514379"/>
                    </a:ext>
                  </a:extLst>
                </a:gridCol>
              </a:tblGrid>
              <a:tr h="39196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0508"/>
                          </a:solidFill>
                        </a:rPr>
                        <a:t>Hazard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0508"/>
                          </a:solidFill>
                        </a:rPr>
                        <a:t>Cause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2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Lack of 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Rust, Chemical Vapors, Fire, Decaying Marine Life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045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Toxic Vapors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Cargo Residue, Decaying Marine Life, Piping Runback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274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Biological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Sewage, Gray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457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Fire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Flammable/Combustible Materials and Gases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897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Electrical Shock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Extension Cords, Welding Leads, Lighting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564194"/>
                  </a:ext>
                </a:extLst>
              </a:tr>
              <a:tr h="393407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Extreme Temperatures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Hot and cold ambient temperatures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07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0508"/>
                          </a:solidFill>
                        </a:rPr>
                        <a:t>Piping, Vessel Ladders, Girders, Scaffolding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64745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99CF105-D8C4-B5B5-B062-2A50137D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some of the hazards found in confined spaces?</a:t>
            </a:r>
          </a:p>
        </p:txBody>
      </p:sp>
    </p:spTree>
    <p:extLst>
      <p:ext uri="{BB962C8B-B14F-4D97-AF65-F5344CB8AC3E}">
        <p14:creationId xmlns:p14="http://schemas.microsoft.com/office/powerpoint/2010/main" val="2784624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2B49"/>
      </a:dk1>
      <a:lt1>
        <a:srgbClr val="FFFFFF"/>
      </a:lt1>
      <a:dk2>
        <a:srgbClr val="00B3E3"/>
      </a:dk2>
      <a:lt2>
        <a:srgbClr val="A2D6E7"/>
      </a:lt2>
      <a:accent1>
        <a:srgbClr val="002B49"/>
      </a:accent1>
      <a:accent2>
        <a:srgbClr val="00B3E3"/>
      </a:accent2>
      <a:accent3>
        <a:srgbClr val="A2D6E7"/>
      </a:accent3>
      <a:accent4>
        <a:srgbClr val="3778A2"/>
      </a:accent4>
      <a:accent5>
        <a:srgbClr val="205479"/>
      </a:accent5>
      <a:accent6>
        <a:srgbClr val="EBF6F9"/>
      </a:accent6>
      <a:hlink>
        <a:srgbClr val="00B3E3"/>
      </a:hlink>
      <a:folHlink>
        <a:srgbClr val="002B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wins_Powerpoint_MasterTemplate_SOURCE_1_22_2021" id="{6B216C33-21FC-4AB6-BE0E-F9D9AE5340CB}" vid="{DB45DA4F-36EF-49CB-B6CD-2463F3539E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B9AC0EF84FE94B8606E7F2A97FCC6D" ma:contentTypeVersion="12" ma:contentTypeDescription="Create a new document." ma:contentTypeScope="" ma:versionID="ccb50a74f3b468a8e9fd367aa3241b0f">
  <xsd:schema xmlns:xsd="http://www.w3.org/2001/XMLSchema" xmlns:xs="http://www.w3.org/2001/XMLSchema" xmlns:p="http://schemas.microsoft.com/office/2006/metadata/properties" xmlns:ns2="62ca861b-7ef6-4a56-b7e2-5199665f3b61" xmlns:ns3="6adcfe2a-7790-4c8d-9da1-953568af8905" targetNamespace="http://schemas.microsoft.com/office/2006/metadata/properties" ma:root="true" ma:fieldsID="9dfc99b7fb1a294dda0d9ffa4318128e" ns2:_="" ns3:_="">
    <xsd:import namespace="62ca861b-7ef6-4a56-b7e2-5199665f3b61"/>
    <xsd:import namespace="6adcfe2a-7790-4c8d-9da1-953568af8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a861b-7ef6-4a56-b7e2-5199665f3b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cfe2a-7790-4c8d-9da1-953568af8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dcfe2a-7790-4c8d-9da1-953568af8905">
      <UserInfo>
        <DisplayName>Angela Higbea</DisplayName>
        <AccountId>90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93FFBC-8035-4C43-A221-2717169094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a861b-7ef6-4a56-b7e2-5199665f3b61"/>
    <ds:schemaRef ds:uri="6adcfe2a-7790-4c8d-9da1-953568af8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F89E4D-B4DF-4CA3-B5DD-38F217FBE4E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2ca861b-7ef6-4a56-b7e2-5199665f3b61"/>
    <ds:schemaRef ds:uri="6adcfe2a-7790-4c8d-9da1-953568af890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0B46E4-4E1A-4995-9C1D-044AC65D0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Amwins_Powerpoint_MasterTemplate_SOURCE_1_22_2021 (1)</Template>
  <TotalTime>19929</TotalTime>
  <Words>1388</Words>
  <Application>Microsoft Office PowerPoint</Application>
  <PresentationFormat>Widescreen</PresentationFormat>
  <Paragraphs>187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Helvetica</vt:lpstr>
      <vt:lpstr>Office Theme</vt:lpstr>
      <vt:lpstr>Confined Space Awareness: What to Look For</vt:lpstr>
      <vt:lpstr>Instructors</vt:lpstr>
      <vt:lpstr>What is a Confined Space?</vt:lpstr>
      <vt:lpstr>Why are confined spaces so hazardous?</vt:lpstr>
      <vt:lpstr>Name the confined spaces on the picture below</vt:lpstr>
      <vt:lpstr>Confined and Enclosed Spaces</vt:lpstr>
      <vt:lpstr>Confined and Enclosed Spaced</vt:lpstr>
      <vt:lpstr>Are these tanks confined spaces?</vt:lpstr>
      <vt:lpstr>What are some of the hazards found in confined spaces?</vt:lpstr>
      <vt:lpstr>Confined Space Hazards</vt:lpstr>
      <vt:lpstr>What happens when entering a confined space with little or no Oxygen? </vt:lpstr>
      <vt:lpstr>Confined Space Hazards</vt:lpstr>
      <vt:lpstr>Confined Space Hazards</vt:lpstr>
      <vt:lpstr>PowerPoint Presentation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Confined Space Hazards</vt:lpstr>
      <vt:lpstr>Questions/Comments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of  Your Presentation</dc:title>
  <dc:creator>Allison Crisafulli</dc:creator>
  <cp:lastModifiedBy>Leslie Lash</cp:lastModifiedBy>
  <cp:revision>49</cp:revision>
  <dcterms:created xsi:type="dcterms:W3CDTF">2021-02-01T14:41:06Z</dcterms:created>
  <dcterms:modified xsi:type="dcterms:W3CDTF">2023-05-18T22:35:10Z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0x01010098B9AC0EF84FE94B8606E7F2A97FCC6D</vt:lpwstr>
  </property>
</Properties>
</file>